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3"/>
  </p:notesMasterIdLst>
  <p:sldIdLst>
    <p:sldId id="277" r:id="rId2"/>
    <p:sldId id="258" r:id="rId3"/>
    <p:sldId id="259" r:id="rId4"/>
    <p:sldId id="261" r:id="rId5"/>
    <p:sldId id="262" r:id="rId6"/>
    <p:sldId id="260" r:id="rId7"/>
    <p:sldId id="257" r:id="rId8"/>
    <p:sldId id="263" r:id="rId9"/>
    <p:sldId id="267" r:id="rId10"/>
    <p:sldId id="264" r:id="rId11"/>
    <p:sldId id="265" r:id="rId12"/>
    <p:sldId id="266" r:id="rId13"/>
    <p:sldId id="275" r:id="rId14"/>
    <p:sldId id="276" r:id="rId15"/>
    <p:sldId id="271" r:id="rId16"/>
    <p:sldId id="272" r:id="rId17"/>
    <p:sldId id="273" r:id="rId18"/>
    <p:sldId id="270" r:id="rId19"/>
    <p:sldId id="268" r:id="rId20"/>
    <p:sldId id="269"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37AD6A-56A6-4B22-A07C-74DB94F3BBE7}" type="datetimeFigureOut">
              <a:rPr lang="en-US" smtClean="0"/>
              <a:pPr/>
              <a:t>25/11/2013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C3153D-FC15-4FD6-9181-7A09609F3F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6B351A9-8812-46D5-8552-48358E637508}" type="slidenum">
              <a:rPr lang="en-US" smtClean="0"/>
              <a:pPr/>
              <a:t>2</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37AA58F-5BDA-4173-8A7A-466A06A9F205}" type="slidenum">
              <a:rPr lang="en-US" smtClean="0"/>
              <a:pPr/>
              <a:t>6</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B61D04B-4938-4490-BB2A-4743B1B8FE33}" type="slidenum">
              <a:rPr lang="en-US" smtClean="0"/>
              <a:pPr/>
              <a:t>7</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25/11/2013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FF0AACC-43A5-4235-91EF-D8F3D1CB4E5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25/11/2013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25/11/2013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25/11/2013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25/11/2013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25/11/2013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25/11/2013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25/11/2013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25/11/2013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25/11/2013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0"/>
            <a:ext cx="8610600" cy="882650"/>
          </a:xfrm>
        </p:spPr>
        <p:txBody>
          <a:bodyPr/>
          <a:lstStyle/>
          <a:p>
            <a:pPr algn="ctr"/>
            <a:r>
              <a:rPr lang="en-US" dirty="0" smtClean="0"/>
              <a:t>ELEMENTS OF CIVIL ENGINEERING</a:t>
            </a:r>
            <a:endParaRPr lang="en-US" dirty="0"/>
          </a:p>
        </p:txBody>
      </p:sp>
      <p:sp>
        <p:nvSpPr>
          <p:cNvPr id="10" name="Text Placeholder 9"/>
          <p:cNvSpPr>
            <a:spLocks noGrp="1"/>
          </p:cNvSpPr>
          <p:nvPr>
            <p:ph type="body" idx="1"/>
          </p:nvPr>
        </p:nvSpPr>
        <p:spPr>
          <a:xfrm>
            <a:off x="228600" y="1295400"/>
            <a:ext cx="8686800" cy="639762"/>
          </a:xfrm>
        </p:spPr>
        <p:txBody>
          <a:bodyPr>
            <a:normAutofit/>
          </a:bodyPr>
          <a:lstStyle/>
          <a:p>
            <a:pPr algn="ctr"/>
            <a:r>
              <a:rPr lang="en-US" sz="2800" dirty="0" smtClean="0"/>
              <a:t>WATER RESOURCE DEVELOPEMENT</a:t>
            </a:r>
            <a:endParaRPr lang="en-US" sz="2800" dirty="0"/>
          </a:p>
        </p:txBody>
      </p:sp>
      <p:sp>
        <p:nvSpPr>
          <p:cNvPr id="11" name="Content Placeholder 10"/>
          <p:cNvSpPr>
            <a:spLocks noGrp="1"/>
          </p:cNvSpPr>
          <p:nvPr>
            <p:ph sz="quarter" idx="2"/>
          </p:nvPr>
        </p:nvSpPr>
        <p:spPr>
          <a:xfrm>
            <a:off x="228600" y="2133600"/>
            <a:ext cx="4290556" cy="3941763"/>
          </a:xfrm>
        </p:spPr>
        <p:txBody>
          <a:bodyPr/>
          <a:lstStyle/>
          <a:p>
            <a:pPr>
              <a:buNone/>
            </a:pPr>
            <a:r>
              <a:rPr lang="en-US" dirty="0" smtClean="0"/>
              <a:t>    Prepared By: (Group-3)</a:t>
            </a:r>
          </a:p>
          <a:p>
            <a:r>
              <a:rPr lang="en-US" sz="2800" dirty="0" smtClean="0"/>
              <a:t>Vadlani Ronak</a:t>
            </a:r>
          </a:p>
          <a:p>
            <a:r>
              <a:rPr lang="en-US" sz="2800" dirty="0" smtClean="0"/>
              <a:t>Patel Shivanshu</a:t>
            </a:r>
          </a:p>
          <a:p>
            <a:r>
              <a:rPr lang="en-US" sz="2800" dirty="0" smtClean="0"/>
              <a:t>Patel Parth</a:t>
            </a:r>
          </a:p>
          <a:p>
            <a:r>
              <a:rPr lang="en-US" sz="2800" dirty="0" smtClean="0"/>
              <a:t>Thaker Rajvi</a:t>
            </a:r>
          </a:p>
          <a:p>
            <a:r>
              <a:rPr lang="en-US" sz="2800" dirty="0" smtClean="0"/>
              <a:t>Leuva </a:t>
            </a:r>
            <a:r>
              <a:rPr lang="en-US" sz="2800" dirty="0" smtClean="0"/>
              <a:t>Nisarg</a:t>
            </a:r>
            <a:endParaRPr lang="en-US" sz="2800" dirty="0" smtClean="0"/>
          </a:p>
          <a:p>
            <a:r>
              <a:rPr lang="en-US" sz="2800" dirty="0" smtClean="0"/>
              <a:t>Patel Rudra</a:t>
            </a:r>
            <a:endParaRPr lang="en-US" sz="2800" dirty="0"/>
          </a:p>
        </p:txBody>
      </p:sp>
      <p:sp>
        <p:nvSpPr>
          <p:cNvPr id="14" name="TextBox 13"/>
          <p:cNvSpPr txBox="1"/>
          <p:nvPr/>
        </p:nvSpPr>
        <p:spPr>
          <a:xfrm>
            <a:off x="304800" y="6172200"/>
            <a:ext cx="8382000" cy="461665"/>
          </a:xfrm>
          <a:prstGeom prst="rect">
            <a:avLst/>
          </a:prstGeom>
          <a:noFill/>
        </p:spPr>
        <p:txBody>
          <a:bodyPr wrap="square" rtlCol="0">
            <a:spAutoFit/>
          </a:bodyPr>
          <a:lstStyle/>
          <a:p>
            <a:r>
              <a:rPr lang="en-US" sz="2400" dirty="0" smtClean="0"/>
              <a:t>ALPHA COLLEGE OF ENGINEERING &amp; TECHNOLOGY, KHATRAJ</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81000"/>
            <a:ext cx="8229600" cy="706437"/>
          </a:xfrm>
        </p:spPr>
        <p:txBody>
          <a:bodyPr>
            <a:noAutofit/>
          </a:bodyPr>
          <a:lstStyle/>
          <a:p>
            <a:pPr eaLnBrk="1" hangingPunct="1"/>
            <a:r>
              <a:rPr lang="en-GB" sz="4000" b="1" dirty="0" smtClean="0">
                <a:solidFill>
                  <a:schemeClr val="tx1"/>
                </a:solidFill>
                <a:latin typeface="Times New Roman" pitchFamily="18" charset="0"/>
              </a:rPr>
              <a:t>Distribution of Water</a:t>
            </a:r>
            <a:r>
              <a:rPr lang="en-GB" sz="4000" b="1" dirty="0" smtClean="0">
                <a:solidFill>
                  <a:srgbClr val="FF0000"/>
                </a:solidFill>
                <a:latin typeface="Times New Roman" pitchFamily="18" charset="0"/>
              </a:rPr>
              <a:t/>
            </a:r>
            <a:br>
              <a:rPr lang="en-GB" sz="4000" b="1" dirty="0" smtClean="0">
                <a:solidFill>
                  <a:srgbClr val="FF0000"/>
                </a:solidFill>
                <a:latin typeface="Times New Roman" pitchFamily="18" charset="0"/>
              </a:rPr>
            </a:br>
            <a:endParaRPr lang="en-GB" sz="4000" dirty="0" smtClean="0">
              <a:latin typeface="Times New Roman" pitchFamily="18" charset="0"/>
            </a:endParaRPr>
          </a:p>
        </p:txBody>
      </p:sp>
      <p:graphicFrame>
        <p:nvGraphicFramePr>
          <p:cNvPr id="5" name="Group 144"/>
          <p:cNvGraphicFramePr>
            <a:graphicFrameLocks noGrp="1"/>
          </p:cNvGraphicFramePr>
          <p:nvPr>
            <p:ph type="tbl" idx="1"/>
          </p:nvPr>
        </p:nvGraphicFramePr>
        <p:xfrm>
          <a:off x="1066800" y="1188720"/>
          <a:ext cx="7010401" cy="5516880"/>
        </p:xfrm>
        <a:graphic>
          <a:graphicData uri="http://schemas.openxmlformats.org/drawingml/2006/table">
            <a:tbl>
              <a:tblPr/>
              <a:tblGrid>
                <a:gridCol w="3429001"/>
                <a:gridCol w="3581400"/>
              </a:tblGrid>
              <a:tr h="3906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Times New Roman" pitchFamily="18" charset="0"/>
                        </a:rPr>
                        <a:t>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Times New Roman" pitchFamily="18" charset="0"/>
                        </a:rPr>
                        <a:t>% 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Oceans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96.5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Ice caps/glaciers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1.74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7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Groundwater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0.0089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      Fresh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0.76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      Saline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0.94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6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Soil Moisture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Permafrost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0.022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7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Lakes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0.013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     Fresh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     Saline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0.006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Atmosphere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7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Swamp 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0.0008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Rivers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0.0002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rPr>
                        <a:t>Biological 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Times New Roman" pitchFamily="18" charset="0"/>
                        </a:rPr>
                        <a:t>0.0001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944562"/>
          </a:xfrm>
        </p:spPr>
        <p:txBody>
          <a:bodyPr>
            <a:normAutofit fontScale="90000"/>
          </a:bodyPr>
          <a:lstStyle/>
          <a:p>
            <a:pPr eaLnBrk="1" hangingPunct="1"/>
            <a:r>
              <a:rPr lang="en-GB" dirty="0" smtClean="0">
                <a:latin typeface="Times New Roman" pitchFamily="18" charset="0"/>
              </a:rPr>
              <a:t>Types Of Water Sources</a:t>
            </a:r>
            <a:r>
              <a:rPr lang="en-GB" sz="2000" dirty="0" smtClean="0">
                <a:latin typeface="Times New Roman" pitchFamily="18" charset="0"/>
              </a:rPr>
              <a:t/>
            </a:r>
            <a:br>
              <a:rPr lang="en-GB" sz="2000" dirty="0" smtClean="0">
                <a:latin typeface="Times New Roman" pitchFamily="18" charset="0"/>
              </a:rPr>
            </a:br>
            <a:endParaRPr lang="en-GB" dirty="0" smtClean="0">
              <a:latin typeface="Times New Roman" pitchFamily="18" charset="0"/>
            </a:endParaRPr>
          </a:p>
        </p:txBody>
      </p:sp>
      <p:graphicFrame>
        <p:nvGraphicFramePr>
          <p:cNvPr id="30813" name="Group 93"/>
          <p:cNvGraphicFramePr>
            <a:graphicFrameLocks noGrp="1"/>
          </p:cNvGraphicFramePr>
          <p:nvPr>
            <p:ph type="tbl" idx="1"/>
          </p:nvPr>
        </p:nvGraphicFramePr>
        <p:xfrm>
          <a:off x="457200" y="1219199"/>
          <a:ext cx="8229600" cy="5410203"/>
        </p:xfrm>
        <a:graphic>
          <a:graphicData uri="http://schemas.openxmlformats.org/drawingml/2006/table">
            <a:tbl>
              <a:tblPr/>
              <a:tblGrid>
                <a:gridCol w="2057400"/>
                <a:gridCol w="3065463"/>
                <a:gridCol w="1655762"/>
                <a:gridCol w="1450975"/>
              </a:tblGrid>
              <a:tr h="547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rPr>
                        <a:t>Location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Volume (l)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rPr>
                        <a:t>Percent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401">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Surface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Lakes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1.25 x 10</a:t>
                      </a:r>
                      <a:r>
                        <a:rPr kumimoji="0" lang="en-GB" sz="2000" b="0" i="0" u="none" strike="noStrike" cap="none" normalizeH="0" baseline="30000" smtClean="0">
                          <a:ln>
                            <a:noFill/>
                          </a:ln>
                          <a:solidFill>
                            <a:schemeClr val="tx1"/>
                          </a:solidFill>
                          <a:effectLst/>
                          <a:latin typeface="Times New Roman" pitchFamily="18"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0.009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5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Saline lakes/seas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1.04 x 10</a:t>
                      </a:r>
                      <a:r>
                        <a:rPr kumimoji="0" lang="en-GB" sz="2000" b="0" i="0" u="none" strike="noStrike" cap="none" normalizeH="0" baseline="30000" smtClean="0">
                          <a:ln>
                            <a:noFill/>
                          </a:ln>
                          <a:solidFill>
                            <a:schemeClr val="tx1"/>
                          </a:solidFill>
                          <a:effectLst/>
                          <a:latin typeface="Times New Roman" pitchFamily="18"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0.008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401">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Streams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1.00 x 10</a:t>
                      </a:r>
                      <a:r>
                        <a:rPr kumimoji="0" lang="en-GB" sz="2000" b="0" i="0" u="none" strike="noStrike" cap="none" normalizeH="0" baseline="30000" smtClean="0">
                          <a:ln>
                            <a:noFill/>
                          </a:ln>
                          <a:solidFill>
                            <a:schemeClr val="tx1"/>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0.0001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50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Subsurface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Vadose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6.7 x 10</a:t>
                      </a:r>
                      <a:r>
                        <a:rPr kumimoji="0" lang="en-GB" sz="2000" b="0" i="0" u="none" strike="noStrike" cap="none" normalizeH="0" baseline="30000" smtClean="0">
                          <a:ln>
                            <a:noFill/>
                          </a:ln>
                          <a:solidFill>
                            <a:schemeClr val="tx1"/>
                          </a:solidFill>
                          <a:effectLst/>
                          <a:latin typeface="Times New Roman"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0.005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401">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Groundwater (to 750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4.17x 10</a:t>
                      </a:r>
                      <a:r>
                        <a:rPr kumimoji="0" lang="en-GB" sz="2000" b="0" i="0" u="none" strike="noStrike" cap="none" normalizeH="0" baseline="30000" smtClean="0">
                          <a:ln>
                            <a:noFill/>
                          </a:ln>
                          <a:solidFill>
                            <a:schemeClr val="tx1"/>
                          </a:solidFill>
                          <a:effectLst/>
                          <a:latin typeface="Times New Roman" pitchFamily="18"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0.31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5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Groundwater (below 750m)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4.17x 10</a:t>
                      </a:r>
                      <a:r>
                        <a:rPr kumimoji="0" lang="en-GB" sz="2000" b="0" i="0" u="none" strike="noStrike" cap="none" normalizeH="0" baseline="30000" smtClean="0">
                          <a:ln>
                            <a:noFill/>
                          </a:ln>
                          <a:solidFill>
                            <a:schemeClr val="tx1"/>
                          </a:solidFill>
                          <a:effectLst/>
                          <a:latin typeface="Times New Roman" pitchFamily="18"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0.31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401">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Other Reservoirs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Icecaps, glaciers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2.9 x 10</a:t>
                      </a:r>
                      <a:r>
                        <a:rPr kumimoji="0" lang="en-GB" sz="2000" b="0" i="0" u="none" strike="noStrike" cap="none" normalizeH="0" baseline="30000" smtClean="0">
                          <a:ln>
                            <a:noFill/>
                          </a:ln>
                          <a:solidFill>
                            <a:schemeClr val="tx1"/>
                          </a:solidFill>
                          <a:effectLst/>
                          <a:latin typeface="Times New Roman" pitchFamily="18"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2.15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5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Atmosphere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1.3 x 10</a:t>
                      </a:r>
                      <a:r>
                        <a:rPr kumimoji="0" lang="en-GB" sz="2000" b="0" i="0" u="none" strike="noStrike" cap="none" normalizeH="0" baseline="30000" smtClean="0">
                          <a:ln>
                            <a:noFill/>
                          </a:ln>
                          <a:solidFill>
                            <a:schemeClr val="tx1"/>
                          </a:solidFill>
                          <a:effectLst/>
                          <a:latin typeface="Times New Roman"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5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Oceans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pitchFamily="18" charset="0"/>
                        </a:rPr>
                        <a:t>1.32 x 10</a:t>
                      </a:r>
                      <a:r>
                        <a:rPr kumimoji="0" lang="en-GB" sz="2000" b="0" i="0" u="none" strike="noStrike" cap="none" normalizeH="0" baseline="30000" smtClean="0">
                          <a:ln>
                            <a:noFill/>
                          </a:ln>
                          <a:solidFill>
                            <a:schemeClr val="tx1"/>
                          </a:solidFill>
                          <a:effectLst/>
                          <a:latin typeface="Times New Roman" pitchFamily="18"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rPr>
                        <a:t>97.2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ile:Parinacota.jpg"/>
          <p:cNvPicPr>
            <a:picLocks noChangeAspect="1" noChangeArrowheads="1"/>
          </p:cNvPicPr>
          <p:nvPr/>
        </p:nvPicPr>
        <p:blipFill>
          <a:blip r:embed="rId2" cstate="print"/>
          <a:srcRect/>
          <a:stretch>
            <a:fillRect/>
          </a:stretch>
        </p:blipFill>
        <p:spPr bwMode="auto">
          <a:xfrm>
            <a:off x="0" y="2667000"/>
            <a:ext cx="9144000" cy="4191000"/>
          </a:xfrm>
          <a:prstGeom prst="rect">
            <a:avLst/>
          </a:prstGeom>
          <a:noFill/>
        </p:spPr>
      </p:pic>
      <p:sp>
        <p:nvSpPr>
          <p:cNvPr id="8" name="Title 1"/>
          <p:cNvSpPr txBox="1">
            <a:spLocks/>
          </p:cNvSpPr>
          <p:nvPr/>
        </p:nvSpPr>
        <p:spPr bwMode="auto">
          <a:xfrm>
            <a:off x="304800" y="1143000"/>
            <a:ext cx="8839200" cy="2133600"/>
          </a:xfrm>
          <a:prstGeom prst="rect">
            <a:avLst/>
          </a:prstGeom>
          <a:noFill/>
          <a:ln w="9525">
            <a:noFill/>
            <a:miter lim="800000"/>
            <a:headEnd/>
            <a:tailEnd/>
          </a:ln>
          <a:effectLst>
            <a:outerShdw dist="71842" dir="2700000" algn="ctr" rotWithShape="0">
              <a:srgbClr val="000000">
                <a:alpha val="50000"/>
              </a:srgbClr>
            </a:outerShdw>
          </a:effectLst>
        </p:spPr>
        <p:txBody>
          <a:bodyPr vert="horz" wrap="square" lIns="91440" tIns="45720" rIns="91440" bIns="45720" numCol="1" anchor="ctr" anchorCtr="0" compatLnSpc="1">
            <a:prstTxWarp prst="textNoShape">
              <a:avLst/>
            </a:prstTxWarp>
          </a:bodyPr>
          <a:lstStyle/>
          <a:p>
            <a:pPr lvl="0"/>
            <a:endParaRPr kumimoji="0" lang="en-US" sz="2400" b="1" i="0" u="none" strike="noStrike" kern="0" cap="none" spc="0" normalizeH="0" baseline="0" noProof="0" dirty="0" smtClean="0">
              <a:ln>
                <a:noFill/>
              </a:ln>
              <a:effectLst/>
              <a:uLnTx/>
              <a:uFillTx/>
              <a:latin typeface="+mj-lt"/>
              <a:ea typeface="+mj-ea"/>
              <a:cs typeface="+mj-cs"/>
            </a:endParaRPr>
          </a:p>
        </p:txBody>
      </p:sp>
      <p:sp>
        <p:nvSpPr>
          <p:cNvPr id="10" name="AutoShape 6"/>
          <p:cNvSpPr>
            <a:spLocks noChangeArrowheads="1"/>
          </p:cNvSpPr>
          <p:nvPr/>
        </p:nvSpPr>
        <p:spPr bwMode="gray">
          <a:xfrm>
            <a:off x="1524000" y="228600"/>
            <a:ext cx="6629400" cy="1066800"/>
          </a:xfrm>
          <a:prstGeom prst="roundRect">
            <a:avLst>
              <a:gd name="adj" fmla="val 49106"/>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p>
            <a:pPr algn="ctr"/>
            <a:r>
              <a:rPr lang="en-US" sz="4800" b="1" dirty="0" smtClean="0"/>
              <a:t>Surface water</a:t>
            </a:r>
            <a:endParaRPr lang="en-US" sz="4800" dirty="0"/>
          </a:p>
        </p:txBody>
      </p:sp>
      <p:sp>
        <p:nvSpPr>
          <p:cNvPr id="5" name="Rectangle 4"/>
          <p:cNvSpPr/>
          <p:nvPr/>
        </p:nvSpPr>
        <p:spPr>
          <a:xfrm>
            <a:off x="304800" y="1371600"/>
            <a:ext cx="8839200" cy="1200329"/>
          </a:xfrm>
          <a:prstGeom prst="rect">
            <a:avLst/>
          </a:prstGeom>
        </p:spPr>
        <p:txBody>
          <a:bodyPr wrap="square">
            <a:spAutoFit/>
          </a:bodyPr>
          <a:lstStyle/>
          <a:p>
            <a:pPr lvl="0"/>
            <a:r>
              <a:rPr lang="en-US" sz="2400" dirty="0" smtClean="0"/>
              <a:t>Surface water is water in a river, lake or fresh water wetland. Surface water is naturally replenished by precipitation and naturally lost through discharge to the oceans and evaporation.</a:t>
            </a:r>
            <a:endParaRPr lang="en-US" sz="2400" b="1" kern="0" dirty="0" smtClean="0"/>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 calcmode="lin" valueType="num">
                                      <p:cBhvr>
                                        <p:cTn id="9" dur="1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0"/>
                                        </p:tgtEl>
                                      </p:cBhvr>
                                    </p:animEffect>
                                  </p:childTnLst>
                                </p:cTn>
                              </p:par>
                            </p:childTnLst>
                          </p:cTn>
                        </p:par>
                        <p:par>
                          <p:cTn id="12" fill="hold">
                            <p:stCondLst>
                              <p:cond delay="2100"/>
                            </p:stCondLst>
                            <p:childTnLst>
                              <p:par>
                                <p:cTn id="13" presetID="51" presetClass="entr" presetSubtype="0" fill="hold" nodeType="afterEffect" nodePh="1">
                                  <p:stCondLst>
                                    <p:cond delay="0"/>
                                  </p:stCondLst>
                                  <p:endCondLst>
                                    <p:cond evt="begin" delay="0">
                                      <p:tn val="13"/>
                                    </p:cond>
                                  </p:end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1925" decel="100000"/>
                                        <p:tgtEl>
                                          <p:spTgt spid="8">
                                            <p:txEl>
                                              <p:pRg st="0" end="0"/>
                                            </p:txEl>
                                          </p:spTgt>
                                        </p:tgtEl>
                                      </p:cBhvr>
                                    </p:animEffect>
                                    <p:animScale>
                                      <p:cBhvr>
                                        <p:cTn id="16" dur="1925" decel="100000"/>
                                        <p:tgtEl>
                                          <p:spTgt spid="8">
                                            <p:txEl>
                                              <p:pRg st="0" end="0"/>
                                            </p:txEl>
                                          </p:spTgt>
                                        </p:tgtEl>
                                      </p:cBhvr>
                                      <p:from x="10000" y="10000"/>
                                      <p:to x="200000" y="450000"/>
                                    </p:animScale>
                                    <p:animScale>
                                      <p:cBhvr>
                                        <p:cTn id="17" dur="3075" accel="100000" fill="hold">
                                          <p:stCondLst>
                                            <p:cond delay="1925"/>
                                          </p:stCondLst>
                                        </p:cTn>
                                        <p:tgtEl>
                                          <p:spTgt spid="8">
                                            <p:txEl>
                                              <p:pRg st="0" end="0"/>
                                            </p:txEl>
                                          </p:spTgt>
                                        </p:tgtEl>
                                      </p:cBhvr>
                                      <p:from x="200000" y="450000"/>
                                      <p:to x="100000" y="100000"/>
                                    </p:animScale>
                                    <p:set>
                                      <p:cBhvr>
                                        <p:cTn id="18" dur="1925" fill="hold"/>
                                        <p:tgtEl>
                                          <p:spTgt spid="8">
                                            <p:txEl>
                                              <p:pRg st="0" end="0"/>
                                            </p:txEl>
                                          </p:spTgt>
                                        </p:tgtEl>
                                        <p:attrNameLst>
                                          <p:attrName>ppt_x</p:attrName>
                                        </p:attrNameLst>
                                      </p:cBhvr>
                                      <p:to>
                                        <p:strVal val="(0.5)"/>
                                      </p:to>
                                    </p:set>
                                    <p:anim from="(0.5)" to="(#ppt_x)" calcmode="lin" valueType="num">
                                      <p:cBhvr>
                                        <p:cTn id="19" dur="3075" accel="100000" fill="hold">
                                          <p:stCondLst>
                                            <p:cond delay="1925"/>
                                          </p:stCondLst>
                                        </p:cTn>
                                        <p:tgtEl>
                                          <p:spTgt spid="8">
                                            <p:txEl>
                                              <p:pRg st="0" end="0"/>
                                            </p:txEl>
                                          </p:spTgt>
                                        </p:tgtEl>
                                        <p:attrNameLst>
                                          <p:attrName>ppt_x</p:attrName>
                                        </p:attrNameLst>
                                      </p:cBhvr>
                                    </p:anim>
                                    <p:set>
                                      <p:cBhvr>
                                        <p:cTn id="20" dur="1925" fill="hold"/>
                                        <p:tgtEl>
                                          <p:spTgt spid="8">
                                            <p:txEl>
                                              <p:pRg st="0" end="0"/>
                                            </p:txEl>
                                          </p:spTgt>
                                        </p:tgtEl>
                                        <p:attrNameLst>
                                          <p:attrName>ppt_y</p:attrName>
                                        </p:attrNameLst>
                                      </p:cBhvr>
                                      <p:to>
                                        <p:strVal val="(#ppt_y+0.4)"/>
                                      </p:to>
                                    </p:set>
                                    <p:anim from="(#ppt_y+0.4)" to="(#ppt_y)" calcmode="lin" valueType="num">
                                      <p:cBhvr>
                                        <p:cTn id="21" dur="3075" accel="100000" fill="hold">
                                          <p:stCondLst>
                                            <p:cond delay="1925"/>
                                          </p:stCondLst>
                                        </p:cTn>
                                        <p:tgtEl>
                                          <p:spTgt spid="8">
                                            <p:txEl>
                                              <p:pRg st="0" end="0"/>
                                            </p:txEl>
                                          </p:spTgt>
                                        </p:tgtEl>
                                        <p:attrNameLst>
                                          <p:attrName>ppt_y</p:attrName>
                                        </p:attrNameLst>
                                      </p:cBhvr>
                                    </p:anim>
                                  </p:childTnLst>
                                </p:cTn>
                              </p:par>
                            </p:childTnLst>
                          </p:cTn>
                        </p:par>
                        <p:par>
                          <p:cTn id="22" fill="hold">
                            <p:stCondLst>
                              <p:cond delay="7100"/>
                            </p:stCondLst>
                            <p:childTnLst>
                              <p:par>
                                <p:cTn id="23" presetID="39" presetClass="entr" presetSubtype="0" accel="100000" fill="hold" nodeType="afterEffect">
                                  <p:stCondLst>
                                    <p:cond delay="0"/>
                                  </p:stCondLst>
                                  <p:childTnLst>
                                    <p:set>
                                      <p:cBhvr>
                                        <p:cTn id="24" dur="1" fill="hold">
                                          <p:stCondLst>
                                            <p:cond delay="0"/>
                                          </p:stCondLst>
                                        </p:cTn>
                                        <p:tgtEl>
                                          <p:spTgt spid="48130"/>
                                        </p:tgtEl>
                                        <p:attrNameLst>
                                          <p:attrName>style.visibility</p:attrName>
                                        </p:attrNameLst>
                                      </p:cBhvr>
                                      <p:to>
                                        <p:strVal val="visible"/>
                                      </p:to>
                                    </p:set>
                                    <p:anim calcmode="lin" valueType="num">
                                      <p:cBhvr>
                                        <p:cTn id="25" dur="3000" fill="hold"/>
                                        <p:tgtEl>
                                          <p:spTgt spid="48130"/>
                                        </p:tgtEl>
                                        <p:attrNameLst>
                                          <p:attrName>ppt_h</p:attrName>
                                        </p:attrNameLst>
                                      </p:cBhvr>
                                      <p:tavLst>
                                        <p:tav tm="0">
                                          <p:val>
                                            <p:strVal val="#ppt_h/20"/>
                                          </p:val>
                                        </p:tav>
                                        <p:tav tm="50000">
                                          <p:val>
                                            <p:strVal val="#ppt_h/20"/>
                                          </p:val>
                                        </p:tav>
                                        <p:tav tm="100000">
                                          <p:val>
                                            <p:strVal val="#ppt_h"/>
                                          </p:val>
                                        </p:tav>
                                      </p:tavLst>
                                    </p:anim>
                                    <p:anim calcmode="lin" valueType="num">
                                      <p:cBhvr>
                                        <p:cTn id="26" dur="3000" fill="hold"/>
                                        <p:tgtEl>
                                          <p:spTgt spid="48130"/>
                                        </p:tgtEl>
                                        <p:attrNameLst>
                                          <p:attrName>ppt_w</p:attrName>
                                        </p:attrNameLst>
                                      </p:cBhvr>
                                      <p:tavLst>
                                        <p:tav tm="0">
                                          <p:val>
                                            <p:strVal val="#ppt_w+.3"/>
                                          </p:val>
                                        </p:tav>
                                        <p:tav tm="50000">
                                          <p:val>
                                            <p:strVal val="#ppt_w+.3"/>
                                          </p:val>
                                        </p:tav>
                                        <p:tav tm="100000">
                                          <p:val>
                                            <p:strVal val="#ppt_w"/>
                                          </p:val>
                                        </p:tav>
                                      </p:tavLst>
                                    </p:anim>
                                    <p:anim calcmode="lin" valueType="num">
                                      <p:cBhvr>
                                        <p:cTn id="27" dur="3000" fill="hold"/>
                                        <p:tgtEl>
                                          <p:spTgt spid="48130"/>
                                        </p:tgtEl>
                                        <p:attrNameLst>
                                          <p:attrName>ppt_x</p:attrName>
                                        </p:attrNameLst>
                                      </p:cBhvr>
                                      <p:tavLst>
                                        <p:tav tm="0">
                                          <p:val>
                                            <p:strVal val="#ppt_x-.3"/>
                                          </p:val>
                                        </p:tav>
                                        <p:tav tm="50000">
                                          <p:val>
                                            <p:strVal val="#ppt_x"/>
                                          </p:val>
                                        </p:tav>
                                        <p:tav tm="100000">
                                          <p:val>
                                            <p:strVal val="#ppt_x"/>
                                          </p:val>
                                        </p:tav>
                                      </p:tavLst>
                                    </p:anim>
                                    <p:anim calcmode="lin" valueType="num">
                                      <p:cBhvr>
                                        <p:cTn id="28" dur="3000" fill="hold"/>
                                        <p:tgtEl>
                                          <p:spTgt spid="481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0"/>
            <a:ext cx="7772400" cy="1143000"/>
          </a:xfrm>
        </p:spPr>
        <p:txBody>
          <a:bodyPr/>
          <a:lstStyle/>
          <a:p>
            <a:r>
              <a:rPr lang="en-US" dirty="0"/>
              <a:t>What is </a:t>
            </a:r>
            <a:r>
              <a:rPr lang="en-US" dirty="0" smtClean="0"/>
              <a:t>Ground Water ?</a:t>
            </a:r>
            <a:endParaRPr lang="en-US" dirty="0"/>
          </a:p>
        </p:txBody>
      </p:sp>
      <p:sp>
        <p:nvSpPr>
          <p:cNvPr id="29699" name="Rectangle 3"/>
          <p:cNvSpPr>
            <a:spLocks noGrp="1" noChangeArrowheads="1"/>
          </p:cNvSpPr>
          <p:nvPr>
            <p:ph idx="1"/>
          </p:nvPr>
        </p:nvSpPr>
        <p:spPr>
          <a:xfrm>
            <a:off x="685800" y="1371600"/>
            <a:ext cx="7772400" cy="5029200"/>
          </a:xfrm>
        </p:spPr>
        <p:txBody>
          <a:bodyPr>
            <a:normAutofit fontScale="85000" lnSpcReduction="20000"/>
          </a:bodyPr>
          <a:lstStyle/>
          <a:p>
            <a:r>
              <a:rPr lang="en-US" sz="2800" dirty="0"/>
              <a:t>Found in the subsurface, inside pores within soil and </a:t>
            </a:r>
            <a:r>
              <a:rPr lang="en-US" sz="2800" dirty="0" smtClean="0"/>
              <a:t>rock</a:t>
            </a:r>
          </a:p>
          <a:p>
            <a:endParaRPr lang="en-US" sz="2800" dirty="0"/>
          </a:p>
          <a:p>
            <a:r>
              <a:rPr lang="en-US" sz="2800" dirty="0"/>
              <a:t>Spelled either as two words, </a:t>
            </a:r>
            <a:r>
              <a:rPr lang="en-US" sz="2800" i="1" dirty="0"/>
              <a:t>Ground Water</a:t>
            </a:r>
            <a:r>
              <a:rPr lang="en-US" sz="2800" dirty="0"/>
              <a:t>, or as one, </a:t>
            </a:r>
            <a:r>
              <a:rPr lang="en-US" sz="2800" i="1" dirty="0" smtClean="0"/>
              <a:t>Groundwater</a:t>
            </a:r>
          </a:p>
          <a:p>
            <a:endParaRPr lang="en-US" sz="2800" i="1" dirty="0"/>
          </a:p>
          <a:p>
            <a:r>
              <a:rPr lang="en-US" sz="2800" dirty="0"/>
              <a:t>Groundwater is the largest source of freshwater on earth, and was little used until recently</a:t>
            </a:r>
            <a:r>
              <a:rPr lang="en-US" sz="2800" dirty="0" smtClean="0"/>
              <a:t>.</a:t>
            </a:r>
          </a:p>
          <a:p>
            <a:endParaRPr lang="en-US" sz="2800" dirty="0"/>
          </a:p>
          <a:p>
            <a:r>
              <a:rPr lang="en-US" sz="2800" dirty="0"/>
              <a:t>With electricity and the modern pump, groundwater has become very important to agriculture, cities, and industries</a:t>
            </a:r>
            <a:r>
              <a:rPr lang="en-US" sz="2800" dirty="0" smtClean="0"/>
              <a:t>.</a:t>
            </a:r>
          </a:p>
          <a:p>
            <a:endParaRPr lang="en-US" sz="2800" dirty="0"/>
          </a:p>
          <a:p>
            <a:r>
              <a:rPr lang="en-US" sz="2800" dirty="0"/>
              <a:t>It is usually much cleaner than surface water.</a:t>
            </a:r>
          </a:p>
        </p:txBody>
      </p:sp>
    </p:spTree>
    <p:extLst>
      <p:ext uri="{BB962C8B-B14F-4D97-AF65-F5344CB8AC3E}">
        <p14:creationId xmlns:p14="http://schemas.microsoft.com/office/powerpoint/2010/main" xmlns="" val="4257732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roundwater_large.jpg"/>
          <p:cNvPicPr>
            <a:picLocks noGrp="1" noChangeAspect="1"/>
          </p:cNvPicPr>
          <p:nvPr>
            <p:ph idx="1"/>
          </p:nvPr>
        </p:nvPicPr>
        <p:blipFill>
          <a:blip r:embed="rId2" cstate="print"/>
          <a:stretch>
            <a:fillRect/>
          </a:stretch>
        </p:blipFill>
        <p:spPr>
          <a:xfrm>
            <a:off x="131784" y="0"/>
            <a:ext cx="9012216"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t>Aquifers</a:t>
            </a:r>
            <a:endParaRPr lang="en-US" dirty="0"/>
          </a:p>
        </p:txBody>
      </p:sp>
      <p:sp>
        <p:nvSpPr>
          <p:cNvPr id="4" name="Content Placeholder 3"/>
          <p:cNvSpPr>
            <a:spLocks noGrp="1"/>
          </p:cNvSpPr>
          <p:nvPr>
            <p:ph idx="1"/>
          </p:nvPr>
        </p:nvSpPr>
        <p:spPr>
          <a:xfrm>
            <a:off x="0" y="457200"/>
            <a:ext cx="9144000" cy="5715000"/>
          </a:xfrm>
        </p:spPr>
        <p:txBody>
          <a:bodyPr>
            <a:normAutofit/>
          </a:bodyPr>
          <a:lstStyle/>
          <a:p>
            <a:pPr>
              <a:buNone/>
            </a:pPr>
            <a:r>
              <a:rPr lang="en-US" sz="2000" dirty="0" smtClean="0"/>
              <a:t>       </a:t>
            </a:r>
          </a:p>
          <a:p>
            <a:pPr>
              <a:buNone/>
            </a:pPr>
            <a:r>
              <a:rPr lang="en-US" sz="2000" dirty="0" smtClean="0"/>
              <a:t>      </a:t>
            </a:r>
          </a:p>
          <a:p>
            <a:pPr>
              <a:buNone/>
            </a:pPr>
            <a:r>
              <a:rPr lang="en-US" sz="2000" dirty="0" smtClean="0"/>
              <a:t>An </a:t>
            </a:r>
            <a:r>
              <a:rPr lang="en-US" sz="2000" b="1" dirty="0" smtClean="0"/>
              <a:t>aquifer </a:t>
            </a:r>
            <a:r>
              <a:rPr lang="en-US" sz="2000" dirty="0" smtClean="0"/>
              <a:t>is a body of highly permeable rock or regolith that can store water and yield sufficient quantities to supply wells.</a:t>
            </a:r>
          </a:p>
          <a:p>
            <a:pPr>
              <a:buNone/>
            </a:pPr>
            <a:r>
              <a:rPr lang="en-US" sz="2000" dirty="0" smtClean="0"/>
              <a:t> </a:t>
            </a:r>
            <a:r>
              <a:rPr lang="en-US" sz="2000" b="1" dirty="0" smtClean="0"/>
              <a:t>Gravel and sand </a:t>
            </a:r>
            <a:r>
              <a:rPr lang="en-US" sz="2000" dirty="0" smtClean="0"/>
              <a:t>generally are good aquifers. Many </a:t>
            </a:r>
            <a:r>
              <a:rPr lang="en-US" sz="2000" b="1" dirty="0" smtClean="0"/>
              <a:t>sandstones and </a:t>
            </a:r>
            <a:r>
              <a:rPr lang="en-US" sz="2000" b="1" dirty="0" err="1" smtClean="0"/>
              <a:t>limestones</a:t>
            </a:r>
            <a:r>
              <a:rPr lang="en-US" sz="2000" b="1" dirty="0" smtClean="0"/>
              <a:t> </a:t>
            </a:r>
            <a:r>
              <a:rPr lang="en-US" sz="2000" dirty="0" smtClean="0"/>
              <a:t>are also good aquifers.</a:t>
            </a:r>
          </a:p>
          <a:p>
            <a:pPr>
              <a:buNone/>
            </a:pPr>
            <a:r>
              <a:rPr lang="en-US" sz="2000" dirty="0" smtClean="0"/>
              <a:t> </a:t>
            </a:r>
          </a:p>
          <a:p>
            <a:pPr>
              <a:buNone/>
            </a:pPr>
            <a:endParaRPr lang="en-US" sz="2000" dirty="0"/>
          </a:p>
        </p:txBody>
      </p:sp>
      <p:pic>
        <p:nvPicPr>
          <p:cNvPr id="5" name="Picture 4" descr="Aquifer-Layers.jpg"/>
          <p:cNvPicPr>
            <a:picLocks noChangeAspect="1"/>
          </p:cNvPicPr>
          <p:nvPr/>
        </p:nvPicPr>
        <p:blipFill>
          <a:blip r:embed="rId2" cstate="print"/>
          <a:stretch>
            <a:fillRect/>
          </a:stretch>
        </p:blipFill>
        <p:spPr>
          <a:xfrm>
            <a:off x="0" y="2590800"/>
            <a:ext cx="9144000" cy="4267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381000"/>
            <a:ext cx="9144000" cy="6858000"/>
          </a:xfrm>
        </p:spPr>
        <p:txBody>
          <a:bodyPr/>
          <a:lstStyle/>
          <a:p>
            <a:pPr>
              <a:buNone/>
            </a:pPr>
            <a:r>
              <a:rPr lang="en-US" dirty="0" smtClean="0"/>
              <a:t> </a:t>
            </a:r>
          </a:p>
          <a:p>
            <a:pPr algn="ctr">
              <a:buNone/>
            </a:pPr>
            <a:r>
              <a:rPr lang="en-US" dirty="0" smtClean="0"/>
              <a:t>Aquifers are of two types:</a:t>
            </a:r>
          </a:p>
          <a:p>
            <a:pPr algn="ctr">
              <a:buNone/>
            </a:pPr>
            <a:endParaRPr lang="en-US" dirty="0" smtClean="0"/>
          </a:p>
          <a:p>
            <a:r>
              <a:rPr lang="en-US" b="1" dirty="0" smtClean="0"/>
              <a:t>Confined </a:t>
            </a:r>
            <a:r>
              <a:rPr lang="en-US" dirty="0" smtClean="0"/>
              <a:t>(bounded by confining beds).</a:t>
            </a:r>
          </a:p>
          <a:p>
            <a:r>
              <a:rPr lang="en-US" b="1" dirty="0" smtClean="0"/>
              <a:t>Unconfined </a:t>
            </a:r>
            <a:r>
              <a:rPr lang="en-US" dirty="0" smtClean="0"/>
              <a:t>(an aquifer without overlain).</a:t>
            </a:r>
          </a:p>
          <a:p>
            <a:endParaRPr lang="en-US" dirty="0" smtClean="0"/>
          </a:p>
          <a:p>
            <a:endParaRPr lang="en-US" dirty="0" smtClean="0"/>
          </a:p>
          <a:p>
            <a:endParaRPr lang="en-US" dirty="0"/>
          </a:p>
        </p:txBody>
      </p:sp>
      <p:sp>
        <p:nvSpPr>
          <p:cNvPr id="5" name="Rectangle 3"/>
          <p:cNvSpPr txBox="1">
            <a:spLocks noChangeArrowheads="1"/>
          </p:cNvSpPr>
          <p:nvPr/>
        </p:nvSpPr>
        <p:spPr>
          <a:xfrm>
            <a:off x="304800" y="2895600"/>
            <a:ext cx="7772400" cy="4038600"/>
          </a:xfrm>
          <a:prstGeom prst="rect">
            <a:avLst/>
          </a:prstGeom>
        </p:spPr>
        <p:txBody>
          <a:bodyPr vert="horz" lIns="91440" tIns="45720" rIns="91440" bIns="45720" rtlCol="0">
            <a:normAutofit/>
          </a:bodyPr>
          <a:lstStyle/>
          <a:p>
            <a:pPr marL="342900" lvl="0" indent="-342900">
              <a:spcBef>
                <a:spcPct val="20000"/>
              </a:spcBef>
              <a:buFontTx/>
              <a:buChar char="•"/>
              <a:defRPr/>
            </a:pPr>
            <a:r>
              <a:rPr lang="en-US" sz="2800" b="1" dirty="0" smtClean="0"/>
              <a:t>Unconfined aquifer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 partially filed aquifer exposed to the land surface and marked by a rising and falling water table</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lang="en-US" sz="2800" b="1" dirty="0" smtClean="0"/>
              <a:t>C</a:t>
            </a: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onfined</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aquifer (artesian aquifer)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An aquifer completely filled with pressurized water and separated from the land surface by a relatively impermeable confining bed, such as shale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D:\Balamurugan\Groundwater reservoirs\aquifer_types.gif"/>
          <p:cNvPicPr>
            <a:picLocks noChangeAspect="1" noChangeArrowheads="1"/>
          </p:cNvPicPr>
          <p:nvPr/>
        </p:nvPicPr>
        <p:blipFill>
          <a:blip r:embed="rId2" cstate="print"/>
          <a:srcRect/>
          <a:stretch>
            <a:fillRect/>
          </a:stretch>
        </p:blipFill>
        <p:spPr bwMode="auto">
          <a:xfrm>
            <a:off x="0" y="0"/>
            <a:ext cx="915722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04800"/>
            <a:ext cx="9144000" cy="6546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kumimoji="0" lang="en-US" sz="5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lvl="0" algn="ctr" fontAlgn="base">
              <a:spcBef>
                <a:spcPct val="0"/>
              </a:spcBef>
              <a:spcAft>
                <a:spcPct val="0"/>
              </a:spcAft>
            </a:pPr>
            <a:r>
              <a:rPr lang="en-US" sz="5400" dirty="0" smtClean="0">
                <a:latin typeface="Calibri" pitchFamily="34" charset="0"/>
                <a:ea typeface="Calibri" pitchFamily="34" charset="0"/>
                <a:cs typeface="Times New Roman" pitchFamily="18" charset="0"/>
              </a:rPr>
              <a:t>Wells</a:t>
            </a:r>
            <a:endParaRPr kumimoji="0" lang="en-US" sz="5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sz="3600" dirty="0" smtClean="0">
              <a:latin typeface="Calibri" pitchFamily="34"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water well is a hole or shaft, usually vertical, excavated in the earth for bringing groundwater to the surface. Water wells may be classified as: </a:t>
            </a:r>
            <a:endParaRPr lang="en-US" sz="36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742950" marR="0" lvl="0" indent="-742950" algn="l" defTabSz="914400" rtl="0" eaLnBrk="0" fontAlgn="base" latinLnBrk="0" hangingPunct="0">
              <a:lnSpc>
                <a:spcPct val="100000"/>
              </a:lnSpc>
              <a:spcBef>
                <a:spcPct val="0"/>
              </a:spcBef>
              <a:spcAft>
                <a:spcPct val="0"/>
              </a:spcAft>
              <a:buClrTx/>
              <a:buSzTx/>
              <a:buAutoNum type="arabicParenBoth"/>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Open wells or Dug wells</a:t>
            </a:r>
          </a:p>
          <a:p>
            <a:pPr marL="742950" marR="0" lvl="0" indent="-742950" algn="l" defTabSz="914400" rtl="0" eaLnBrk="0" fontAlgn="base" latinLnBrk="0" hangingPunct="0">
              <a:lnSpc>
                <a:spcPct val="100000"/>
              </a:lnSpc>
              <a:spcBef>
                <a:spcPct val="0"/>
              </a:spcBef>
              <a:spcAft>
                <a:spcPct val="0"/>
              </a:spcAft>
              <a:buClrTx/>
              <a:buSzTx/>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742950" marR="0" lvl="0" indent="-742950" algn="l" defTabSz="914400" rtl="0" eaLnBrk="0" fontAlgn="base" latinLnBrk="0" hangingPunct="0">
              <a:lnSpc>
                <a:spcPct val="100000"/>
              </a:lnSpc>
              <a:spcBef>
                <a:spcPct val="0"/>
              </a:spcBef>
              <a:spcAft>
                <a:spcPct val="0"/>
              </a:spcAft>
              <a:buClrTx/>
              <a:buSzTx/>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Tube wells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304800"/>
            <a:ext cx="8839200" cy="3810000"/>
          </a:xfrm>
        </p:spPr>
        <p:txBody>
          <a:bodyPr>
            <a:normAutofit/>
          </a:bodyPr>
          <a:lstStyle/>
          <a:p>
            <a:pPr lvl="0"/>
            <a:r>
              <a:rPr lang="en-US" sz="2400" dirty="0" smtClean="0"/>
              <a:t>Open wells : Open wells are the wells which have comparatively large diameters but low yields (or discharges ) and are not very deep. The diameter of the open wells usually vary from 1m to </a:t>
            </a:r>
          </a:p>
          <a:p>
            <a:pPr lvl="0"/>
            <a:endParaRPr lang="en-US" sz="2400" dirty="0" smtClean="0"/>
          </a:p>
          <a:p>
            <a:r>
              <a:rPr lang="en-US" sz="2400" dirty="0" smtClean="0"/>
              <a:t>10m and yield is about 20m</a:t>
            </a:r>
            <a:r>
              <a:rPr lang="en-US" sz="2400" baseline="30000" dirty="0" smtClean="0"/>
              <a:t>3</a:t>
            </a:r>
            <a:r>
              <a:rPr lang="en-US" sz="2400" dirty="0" smtClean="0"/>
              <a:t> per  hour or less.</a:t>
            </a:r>
          </a:p>
          <a:p>
            <a:endParaRPr lang="en-US" sz="2400" dirty="0"/>
          </a:p>
        </p:txBody>
      </p:sp>
      <p:pic>
        <p:nvPicPr>
          <p:cNvPr id="3" name="Picture 2" descr="15junsmsps5_rtf_SA_1487706e.jpg"/>
          <p:cNvPicPr>
            <a:picLocks noChangeAspect="1"/>
          </p:cNvPicPr>
          <p:nvPr/>
        </p:nvPicPr>
        <p:blipFill>
          <a:blip r:embed="rId2" cstate="print"/>
          <a:stretch>
            <a:fillRect/>
          </a:stretch>
        </p:blipFill>
        <p:spPr>
          <a:xfrm>
            <a:off x="0" y="2743200"/>
            <a:ext cx="4114800" cy="4114800"/>
          </a:xfrm>
          <a:prstGeom prst="rect">
            <a:avLst/>
          </a:prstGeom>
        </p:spPr>
      </p:pic>
      <p:pic>
        <p:nvPicPr>
          <p:cNvPr id="4" name="Picture 3" descr="mazhapolima2-067.jpg"/>
          <p:cNvPicPr>
            <a:picLocks noChangeAspect="1"/>
          </p:cNvPicPr>
          <p:nvPr/>
        </p:nvPicPr>
        <p:blipFill>
          <a:blip r:embed="rId3" cstate="print"/>
          <a:stretch>
            <a:fillRect/>
          </a:stretch>
        </p:blipFill>
        <p:spPr>
          <a:xfrm>
            <a:off x="4216400" y="2667000"/>
            <a:ext cx="5003800" cy="4191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28600" y="1295400"/>
            <a:ext cx="8686800" cy="5562600"/>
          </a:xfrm>
        </p:spPr>
        <p:txBody>
          <a:bodyPr>
            <a:normAutofit/>
          </a:bodyPr>
          <a:lstStyle/>
          <a:p>
            <a:pPr algn="just" eaLnBrk="1" hangingPunct="1">
              <a:defRPr/>
            </a:pPr>
            <a:r>
              <a:rPr lang="en-US" sz="2800" dirty="0" smtClean="0"/>
              <a:t>Water is vital for all living organisms on Earth. </a:t>
            </a:r>
          </a:p>
          <a:p>
            <a:pPr algn="just" eaLnBrk="1" hangingPunct="1">
              <a:buNone/>
              <a:defRPr/>
            </a:pPr>
            <a:endParaRPr lang="en-US" sz="1400" dirty="0" smtClean="0"/>
          </a:p>
          <a:p>
            <a:pPr algn="just" eaLnBrk="1" hangingPunct="1">
              <a:defRPr/>
            </a:pPr>
            <a:r>
              <a:rPr lang="en-US" sz="2800" dirty="0" smtClean="0"/>
              <a:t>The name of the discipline is hydrology and is formed by two Greek words: "hydro" and “ology" meaning "water" and "science". </a:t>
            </a:r>
          </a:p>
          <a:p>
            <a:pPr>
              <a:buNone/>
              <a:defRPr/>
            </a:pPr>
            <a:endParaRPr lang="en-US" sz="1800" dirty="0" smtClean="0"/>
          </a:p>
          <a:p>
            <a:pPr>
              <a:defRPr/>
            </a:pPr>
            <a:r>
              <a:rPr lang="en-US" sz="2800" dirty="0" smtClean="0"/>
              <a:t>It is the science that deals with the occurrence, circulation and distribution of water of the earth and earth’s atmosphere on the earth, including that in atmosphere and below the surface of the earth.</a:t>
            </a:r>
          </a:p>
          <a:p>
            <a:pPr>
              <a:buNone/>
              <a:defRPr/>
            </a:pPr>
            <a:endParaRPr lang="en-US" sz="2800" dirty="0" smtClean="0"/>
          </a:p>
          <a:p>
            <a:pPr algn="just" eaLnBrk="1" hangingPunct="1">
              <a:defRPr/>
            </a:pPr>
            <a:endParaRPr lang="en-US" sz="2800" dirty="0" smtClean="0"/>
          </a:p>
        </p:txBody>
      </p:sp>
      <p:sp>
        <p:nvSpPr>
          <p:cNvPr id="19460" name="Rectangle 4"/>
          <p:cNvSpPr>
            <a:spLocks noChangeArrowheads="1"/>
          </p:cNvSpPr>
          <p:nvPr/>
        </p:nvSpPr>
        <p:spPr bwMode="auto">
          <a:xfrm>
            <a:off x="1066800" y="152400"/>
            <a:ext cx="7239000" cy="609600"/>
          </a:xfrm>
          <a:prstGeom prst="rect">
            <a:avLst/>
          </a:prstGeom>
          <a:noFill/>
          <a:ln w="9525">
            <a:noFill/>
            <a:miter lim="800000"/>
            <a:headEnd/>
            <a:tailEnd/>
          </a:ln>
          <a:effectLst/>
        </p:spPr>
        <p:txBody>
          <a:bodyPr anchor="ctr"/>
          <a:lstStyle/>
          <a:p>
            <a:pPr eaLnBrk="1" hangingPunct="1">
              <a:defRPr/>
            </a:pPr>
            <a:r>
              <a:rPr lang="en-US" sz="4000" b="1" dirty="0" smtClean="0"/>
              <a:t> Introduction To  Hydrology</a:t>
            </a:r>
            <a:endParaRPr lang="en-US" sz="4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0348088.jpg"/>
          <p:cNvPicPr>
            <a:picLocks noChangeAspect="1"/>
          </p:cNvPicPr>
          <p:nvPr/>
        </p:nvPicPr>
        <p:blipFill>
          <a:blip r:embed="rId2" cstate="print"/>
          <a:stretch>
            <a:fillRect/>
          </a:stretch>
        </p:blipFill>
        <p:spPr>
          <a:xfrm>
            <a:off x="4419600" y="3657600"/>
            <a:ext cx="4724400" cy="3200400"/>
          </a:xfrm>
          <a:prstGeom prst="rect">
            <a:avLst/>
          </a:prstGeom>
        </p:spPr>
      </p:pic>
      <p:pic>
        <p:nvPicPr>
          <p:cNvPr id="4" name="Picture 3" descr="3934741586_c0eabffc89_z.jpg"/>
          <p:cNvPicPr>
            <a:picLocks noChangeAspect="1"/>
          </p:cNvPicPr>
          <p:nvPr/>
        </p:nvPicPr>
        <p:blipFill>
          <a:blip r:embed="rId3" cstate="print"/>
          <a:stretch>
            <a:fillRect/>
          </a:stretch>
        </p:blipFill>
        <p:spPr>
          <a:xfrm>
            <a:off x="0" y="3581400"/>
            <a:ext cx="4343400" cy="3276600"/>
          </a:xfrm>
          <a:prstGeom prst="rect">
            <a:avLst/>
          </a:prstGeom>
        </p:spPr>
      </p:pic>
      <p:sp>
        <p:nvSpPr>
          <p:cNvPr id="2049" name="Rectangle 1"/>
          <p:cNvSpPr>
            <a:spLocks noGrp="1" noChangeArrowheads="1"/>
          </p:cNvSpPr>
          <p:nvPr>
            <p:ph idx="1"/>
          </p:nvPr>
        </p:nvSpPr>
        <p:spPr bwMode="auto">
          <a:xfrm>
            <a:off x="0" y="149691"/>
            <a:ext cx="9144000" cy="34317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Tube wells : A tube well is a long pipe sunk into the ground intercepting one or more water bearing strata. Its diameter ranges from 80mm to 600mm.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tube well may also be further classified as :</a:t>
            </a:r>
            <a:endParaRPr lang="en-US" sz="2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Shallow tube wells : depth about 30m and yield about 20m</a:t>
            </a:r>
            <a:r>
              <a:rPr kumimoji="0" lang="en-US" sz="24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3</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per hour.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sz="900" dirty="0" smtClean="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Deep tube wells : Maximum depth about 600m, yield more than 800m</a:t>
            </a:r>
            <a:r>
              <a:rPr kumimoji="0" lang="en-US" sz="24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3</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per hour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3600" dirty="0" smtClean="0"/>
          </a:p>
          <a:p>
            <a:pPr algn="ctr"/>
            <a:endParaRPr lang="en-US" sz="3600" dirty="0" smtClean="0"/>
          </a:p>
          <a:p>
            <a:pPr algn="ctr"/>
            <a:endParaRPr lang="en-US" sz="3600" dirty="0" smtClean="0"/>
          </a:p>
          <a:p>
            <a:pPr algn="ctr">
              <a:buNone/>
            </a:pPr>
            <a:r>
              <a:rPr lang="en-US" sz="3600" dirty="0" smtClean="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Hydrologic Cycle</a:t>
            </a:r>
            <a:endParaRPr lang="en-US" dirty="0"/>
          </a:p>
        </p:txBody>
      </p:sp>
      <p:sp>
        <p:nvSpPr>
          <p:cNvPr id="3" name="Content Placeholder 2"/>
          <p:cNvSpPr>
            <a:spLocks noGrp="1"/>
          </p:cNvSpPr>
          <p:nvPr>
            <p:ph idx="1"/>
          </p:nvPr>
        </p:nvSpPr>
        <p:spPr>
          <a:xfrm>
            <a:off x="0" y="990600"/>
            <a:ext cx="9144000" cy="6096000"/>
          </a:xfrm>
        </p:spPr>
        <p:txBody>
          <a:bodyPr>
            <a:normAutofit fontScale="92500" lnSpcReduction="10000"/>
          </a:bodyPr>
          <a:lstStyle/>
          <a:p>
            <a:pPr>
              <a:buFont typeface="Wingdings" pitchFamily="2" charset="2"/>
              <a:buChar char="§"/>
            </a:pPr>
            <a:endParaRPr lang="en-US" dirty="0" smtClean="0"/>
          </a:p>
          <a:p>
            <a:pPr>
              <a:buFont typeface="Wingdings" pitchFamily="2" charset="2"/>
              <a:buChar char="§"/>
            </a:pPr>
            <a:r>
              <a:rPr lang="en-US" dirty="0" smtClean="0"/>
              <a:t>Except for the deep ground water, the total water supply of the earth is in constant circulation from earth to atmosphere, and back to the earth</a:t>
            </a:r>
          </a:p>
          <a:p>
            <a:pPr>
              <a:buFont typeface="Wingdings" pitchFamily="2" charset="2"/>
              <a:buChar char="§"/>
            </a:pPr>
            <a:endParaRPr lang="en-US" dirty="0" smtClean="0"/>
          </a:p>
          <a:p>
            <a:pPr>
              <a:buFont typeface="Wingdings" pitchFamily="2" charset="2"/>
              <a:buChar char="§"/>
            </a:pPr>
            <a:r>
              <a:rPr lang="en-US" dirty="0" smtClean="0"/>
              <a:t>The earth’s water circulatory system is known as the hydrologic cycle.</a:t>
            </a:r>
          </a:p>
          <a:p>
            <a:pPr>
              <a:buNone/>
            </a:pPr>
            <a:endParaRPr lang="en-US" dirty="0" smtClean="0"/>
          </a:p>
          <a:p>
            <a:pPr algn="ctr">
              <a:buNone/>
            </a:pPr>
            <a:r>
              <a:rPr lang="en-US" dirty="0" smtClean="0"/>
              <a:t>    Precipitation     =   Run Off     +     Evaporation</a:t>
            </a:r>
          </a:p>
          <a:p>
            <a:pPr>
              <a:buNone/>
            </a:pPr>
            <a:r>
              <a:rPr lang="en-US" sz="1600" dirty="0" smtClean="0"/>
              <a:t>                                     </a:t>
            </a:r>
            <a:r>
              <a:rPr lang="en-US" sz="2400" dirty="0" smtClean="0"/>
              <a:t>(P)                                    (R)                                 (E)</a:t>
            </a:r>
            <a:endParaRPr lang="en-US" sz="1600" dirty="0" smtClean="0"/>
          </a:p>
          <a:p>
            <a:pPr>
              <a:buNone/>
            </a:pPr>
            <a:r>
              <a:rPr lang="en-US" sz="1600" dirty="0" smtClean="0"/>
              <a:t>                                     </a:t>
            </a:r>
          </a:p>
          <a:p>
            <a:pPr>
              <a:buNone/>
            </a:pPr>
            <a:endParaRPr lang="en-US" sz="1600"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457200"/>
            <a:ext cx="3048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147" name="Text Box 3"/>
          <p:cNvSpPr txBox="1">
            <a:spLocks noChangeArrowheads="1"/>
          </p:cNvSpPr>
          <p:nvPr/>
        </p:nvSpPr>
        <p:spPr bwMode="auto">
          <a:xfrm>
            <a:off x="228600" y="304800"/>
            <a:ext cx="4419600" cy="3027752"/>
          </a:xfrm>
          <a:prstGeom prst="rect">
            <a:avLst/>
          </a:prstGeom>
          <a:noFill/>
          <a:ln w="9525">
            <a:noFill/>
            <a:miter lim="800000"/>
            <a:headEnd/>
            <a:tailEnd/>
          </a:ln>
          <a:effectLst/>
        </p:spPr>
        <p:txBody>
          <a:bodyPr>
            <a:spAutoFit/>
          </a:bodyPr>
          <a:lstStyle/>
          <a:p>
            <a:pPr>
              <a:spcBef>
                <a:spcPct val="50000"/>
              </a:spcBef>
            </a:pPr>
            <a:r>
              <a:rPr lang="en-GB" sz="2500" b="1" u="sng" dirty="0">
                <a:solidFill>
                  <a:schemeClr val="accent2"/>
                </a:solidFill>
                <a:effectLst>
                  <a:outerShdw blurRad="38100" dist="38100" dir="2700000" algn="tl">
                    <a:srgbClr val="000000"/>
                  </a:outerShdw>
                </a:effectLst>
                <a:latin typeface="Comic Sans MS" pitchFamily="66" charset="0"/>
                <a:cs typeface="Arial" charset="0"/>
              </a:rPr>
              <a:t>CONDENSATION</a:t>
            </a:r>
          </a:p>
          <a:p>
            <a:pPr>
              <a:spcBef>
                <a:spcPct val="50000"/>
              </a:spcBef>
            </a:pPr>
            <a:endParaRPr lang="en-GB" sz="1050" dirty="0" smtClean="0">
              <a:latin typeface="Comic Sans MS" pitchFamily="66" charset="0"/>
              <a:cs typeface="Arial" charset="0"/>
            </a:endParaRPr>
          </a:p>
          <a:p>
            <a:pPr algn="just">
              <a:spcBef>
                <a:spcPct val="50000"/>
              </a:spcBef>
            </a:pPr>
            <a:r>
              <a:rPr lang="en-GB" sz="2500" dirty="0" smtClean="0">
                <a:latin typeface="Comic Sans MS" pitchFamily="66" charset="0"/>
                <a:cs typeface="Arial" charset="0"/>
              </a:rPr>
              <a:t>Water </a:t>
            </a:r>
            <a:r>
              <a:rPr lang="en-GB" sz="2500" dirty="0">
                <a:latin typeface="Comic Sans MS" pitchFamily="66" charset="0"/>
                <a:cs typeface="Arial" charset="0"/>
              </a:rPr>
              <a:t>vapour in the air gets cold and changes back into liquid, forming clouds. This is called condensation.</a:t>
            </a:r>
            <a:r>
              <a:rPr lang="en-GB" sz="2500" dirty="0">
                <a:latin typeface="Comic Sans MS" pitchFamily="66" charset="0"/>
              </a:rPr>
              <a:t> </a:t>
            </a:r>
          </a:p>
          <a:p>
            <a:pPr>
              <a:spcBef>
                <a:spcPct val="50000"/>
              </a:spcBef>
            </a:pPr>
            <a:endParaRPr lang="en-GB" sz="2500" dirty="0">
              <a:latin typeface="Comic Sans MS" pitchFamily="66" charset="0"/>
            </a:endParaRPr>
          </a:p>
        </p:txBody>
      </p:sp>
      <p:sp>
        <p:nvSpPr>
          <p:cNvPr id="6148" name="Text Box 4"/>
          <p:cNvSpPr txBox="1">
            <a:spLocks noChangeArrowheads="1"/>
          </p:cNvSpPr>
          <p:nvPr/>
        </p:nvSpPr>
        <p:spPr bwMode="auto">
          <a:xfrm>
            <a:off x="5181600" y="609600"/>
            <a:ext cx="34290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6149" name="Picture 5" descr="cloud"/>
          <p:cNvPicPr>
            <a:picLocks noChangeAspect="1" noChangeArrowheads="1"/>
          </p:cNvPicPr>
          <p:nvPr/>
        </p:nvPicPr>
        <p:blipFill>
          <a:blip r:embed="rId2" cstate="print"/>
          <a:srcRect/>
          <a:stretch>
            <a:fillRect/>
          </a:stretch>
        </p:blipFill>
        <p:spPr bwMode="auto">
          <a:xfrm>
            <a:off x="4724400" y="457200"/>
            <a:ext cx="4038600" cy="2667000"/>
          </a:xfrm>
          <a:prstGeom prst="rect">
            <a:avLst/>
          </a:prstGeom>
          <a:noFill/>
        </p:spPr>
      </p:pic>
      <p:sp>
        <p:nvSpPr>
          <p:cNvPr id="6150" name="Text Box 6"/>
          <p:cNvSpPr txBox="1">
            <a:spLocks noChangeArrowheads="1"/>
          </p:cNvSpPr>
          <p:nvPr/>
        </p:nvSpPr>
        <p:spPr bwMode="auto">
          <a:xfrm>
            <a:off x="304800" y="3200400"/>
            <a:ext cx="4419600" cy="3521075"/>
          </a:xfrm>
          <a:prstGeom prst="rect">
            <a:avLst/>
          </a:prstGeom>
          <a:noFill/>
          <a:ln w="9525">
            <a:noFill/>
            <a:miter lim="800000"/>
            <a:headEnd/>
            <a:tailEnd/>
          </a:ln>
          <a:effectLst/>
        </p:spPr>
        <p:txBody>
          <a:bodyPr>
            <a:spAutoFit/>
          </a:bodyPr>
          <a:lstStyle/>
          <a:p>
            <a:pPr>
              <a:spcBef>
                <a:spcPct val="50000"/>
              </a:spcBef>
            </a:pPr>
            <a:r>
              <a:rPr lang="en-GB" sz="2500" b="1" u="sng" dirty="0">
                <a:solidFill>
                  <a:schemeClr val="accent2"/>
                </a:solidFill>
                <a:effectLst>
                  <a:outerShdw blurRad="38100" dist="38100" dir="2700000" algn="tl">
                    <a:srgbClr val="000000"/>
                  </a:outerShdw>
                </a:effectLst>
                <a:latin typeface="Comic Sans MS" pitchFamily="66" charset="0"/>
                <a:cs typeface="Arial" charset="0"/>
              </a:rPr>
              <a:t>PRECIPITATION</a:t>
            </a:r>
            <a:endParaRPr lang="en-GB" sz="2500" dirty="0">
              <a:effectLst>
                <a:outerShdw blurRad="38100" dist="38100" dir="2700000" algn="tl">
                  <a:srgbClr val="FFFFFF"/>
                </a:outerShdw>
              </a:effectLst>
            </a:endParaRPr>
          </a:p>
          <a:p>
            <a:pPr>
              <a:spcBef>
                <a:spcPct val="50000"/>
              </a:spcBef>
            </a:pPr>
            <a:r>
              <a:rPr lang="en-GB" sz="2500" dirty="0">
                <a:latin typeface="Comic Sans MS" pitchFamily="66" charset="0"/>
                <a:cs typeface="Arial" charset="0"/>
              </a:rPr>
              <a:t>Precipitation occurs when so much water has condensed that the air cannot hold it anymore.  Water falls to the earth in the form of rain, hail, sleet or snow.</a:t>
            </a:r>
            <a:r>
              <a:rPr lang="en-GB" sz="2500" dirty="0">
                <a:latin typeface="Comic Sans MS" pitchFamily="66" charset="0"/>
              </a:rPr>
              <a:t> </a:t>
            </a:r>
          </a:p>
          <a:p>
            <a:pPr>
              <a:spcBef>
                <a:spcPct val="50000"/>
              </a:spcBef>
            </a:pPr>
            <a:endParaRPr lang="en-GB" sz="2500" dirty="0">
              <a:latin typeface="Comic Sans MS" pitchFamily="66" charset="0"/>
            </a:endParaRPr>
          </a:p>
        </p:txBody>
      </p:sp>
      <p:sp>
        <p:nvSpPr>
          <p:cNvPr id="6151" name="Text Box 7"/>
          <p:cNvSpPr txBox="1">
            <a:spLocks noChangeArrowheads="1"/>
          </p:cNvSpPr>
          <p:nvPr/>
        </p:nvSpPr>
        <p:spPr bwMode="auto">
          <a:xfrm>
            <a:off x="4800600" y="4038600"/>
            <a:ext cx="39624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6152" name="Picture 8" descr="precipitation"/>
          <p:cNvPicPr>
            <a:picLocks noChangeAspect="1" noChangeArrowheads="1"/>
          </p:cNvPicPr>
          <p:nvPr/>
        </p:nvPicPr>
        <p:blipFill>
          <a:blip r:embed="rId3" cstate="print"/>
          <a:srcRect/>
          <a:stretch>
            <a:fillRect/>
          </a:stretch>
        </p:blipFill>
        <p:spPr bwMode="auto">
          <a:xfrm>
            <a:off x="5257800" y="3276600"/>
            <a:ext cx="3200400" cy="328453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381000" y="838200"/>
            <a:ext cx="32766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5128" name="Picture 8" descr="evaporation"/>
          <p:cNvPicPr>
            <a:picLocks noChangeAspect="1" noChangeArrowheads="1"/>
          </p:cNvPicPr>
          <p:nvPr/>
        </p:nvPicPr>
        <p:blipFill>
          <a:blip r:embed="rId2" cstate="print"/>
          <a:srcRect/>
          <a:stretch>
            <a:fillRect/>
          </a:stretch>
        </p:blipFill>
        <p:spPr bwMode="auto">
          <a:xfrm>
            <a:off x="4648200" y="304800"/>
            <a:ext cx="4114800" cy="2840038"/>
          </a:xfrm>
          <a:prstGeom prst="rect">
            <a:avLst/>
          </a:prstGeom>
          <a:noFill/>
        </p:spPr>
      </p:pic>
      <p:sp>
        <p:nvSpPr>
          <p:cNvPr id="5129" name="Text Box 9"/>
          <p:cNvSpPr txBox="1">
            <a:spLocks noChangeArrowheads="1"/>
          </p:cNvSpPr>
          <p:nvPr/>
        </p:nvSpPr>
        <p:spPr bwMode="auto">
          <a:xfrm>
            <a:off x="5029200" y="762000"/>
            <a:ext cx="2057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5131" name="Text Box 11"/>
          <p:cNvSpPr txBox="1">
            <a:spLocks noChangeArrowheads="1"/>
          </p:cNvSpPr>
          <p:nvPr/>
        </p:nvSpPr>
        <p:spPr bwMode="auto">
          <a:xfrm>
            <a:off x="228600" y="304800"/>
            <a:ext cx="4343400" cy="3554819"/>
          </a:xfrm>
          <a:prstGeom prst="rect">
            <a:avLst/>
          </a:prstGeom>
          <a:noFill/>
          <a:ln w="9525">
            <a:noFill/>
            <a:miter lim="800000"/>
            <a:headEnd/>
            <a:tailEnd/>
          </a:ln>
          <a:effectLst/>
        </p:spPr>
        <p:txBody>
          <a:bodyPr>
            <a:spAutoFit/>
          </a:bodyPr>
          <a:lstStyle/>
          <a:p>
            <a:pPr>
              <a:spcBef>
                <a:spcPct val="50000"/>
              </a:spcBef>
            </a:pPr>
            <a:r>
              <a:rPr lang="en-GB" sz="2500" b="1" u="sng" dirty="0">
                <a:solidFill>
                  <a:schemeClr val="accent2"/>
                </a:solidFill>
                <a:effectLst>
                  <a:outerShdw blurRad="38100" dist="38100" dir="2700000" algn="tl">
                    <a:srgbClr val="000000"/>
                  </a:outerShdw>
                </a:effectLst>
                <a:latin typeface="Comic Sans MS" pitchFamily="66" charset="0"/>
              </a:rPr>
              <a:t>EVAPORATION</a:t>
            </a:r>
          </a:p>
          <a:p>
            <a:pPr>
              <a:spcBef>
                <a:spcPct val="50000"/>
              </a:spcBef>
            </a:pPr>
            <a:r>
              <a:rPr lang="en-GB" sz="2500" dirty="0">
                <a:latin typeface="Comic Sans MS" pitchFamily="66" charset="0"/>
                <a:cs typeface="Arial" charset="0"/>
              </a:rPr>
              <a:t>Evaporation is when the sun heats up water in rivers or lakes or the ocean and turns it into vapour or steam which rises in to the air.</a:t>
            </a:r>
            <a:endParaRPr lang="en-GB" sz="2500" dirty="0">
              <a:latin typeface="Comic Sans MS" pitchFamily="66" charset="0"/>
            </a:endParaRPr>
          </a:p>
          <a:p>
            <a:pPr>
              <a:spcBef>
                <a:spcPct val="50000"/>
              </a:spcBef>
            </a:pPr>
            <a:endParaRPr lang="en-GB" sz="2500" dirty="0"/>
          </a:p>
        </p:txBody>
      </p:sp>
      <p:sp>
        <p:nvSpPr>
          <p:cNvPr id="5132" name="Text Box 12"/>
          <p:cNvSpPr txBox="1">
            <a:spLocks noChangeArrowheads="1"/>
          </p:cNvSpPr>
          <p:nvPr/>
        </p:nvSpPr>
        <p:spPr bwMode="auto">
          <a:xfrm>
            <a:off x="228600" y="3505200"/>
            <a:ext cx="4191000" cy="3170099"/>
          </a:xfrm>
          <a:prstGeom prst="rect">
            <a:avLst/>
          </a:prstGeom>
          <a:noFill/>
          <a:ln w="9525">
            <a:noFill/>
            <a:miter lim="800000"/>
            <a:headEnd/>
            <a:tailEnd/>
          </a:ln>
          <a:effectLst/>
        </p:spPr>
        <p:txBody>
          <a:bodyPr>
            <a:spAutoFit/>
          </a:bodyPr>
          <a:lstStyle/>
          <a:p>
            <a:pPr>
              <a:spcBef>
                <a:spcPct val="50000"/>
              </a:spcBef>
            </a:pPr>
            <a:r>
              <a:rPr lang="en-GB" sz="2500" b="1" u="sng" dirty="0">
                <a:solidFill>
                  <a:schemeClr val="accent2"/>
                </a:solidFill>
                <a:effectLst>
                  <a:outerShdw blurRad="38100" dist="38100" dir="2700000" algn="tl">
                    <a:srgbClr val="000000"/>
                  </a:outerShdw>
                </a:effectLst>
                <a:latin typeface="Comic Sans MS" pitchFamily="66" charset="0"/>
              </a:rPr>
              <a:t>TRANSPIRATION</a:t>
            </a:r>
          </a:p>
          <a:p>
            <a:pPr>
              <a:spcBef>
                <a:spcPct val="50000"/>
              </a:spcBef>
            </a:pPr>
            <a:r>
              <a:rPr lang="en-GB" sz="2500" dirty="0" smtClean="0">
                <a:latin typeface="Comic Sans MS" pitchFamily="66" charset="0"/>
                <a:cs typeface="Arial" charset="0"/>
              </a:rPr>
              <a:t>Transpiration </a:t>
            </a:r>
            <a:r>
              <a:rPr lang="en-GB" sz="2500" dirty="0">
                <a:latin typeface="Comic Sans MS" pitchFamily="66" charset="0"/>
                <a:cs typeface="Arial" charset="0"/>
              </a:rPr>
              <a:t>is the process by which plants lose water from their leaves.  The water rises in to the air. </a:t>
            </a:r>
          </a:p>
          <a:p>
            <a:pPr>
              <a:spcBef>
                <a:spcPct val="50000"/>
              </a:spcBef>
            </a:pPr>
            <a:endParaRPr lang="en-GB" sz="2500" dirty="0">
              <a:latin typeface="Comic Sans MS" pitchFamily="66" charset="0"/>
            </a:endParaRPr>
          </a:p>
        </p:txBody>
      </p:sp>
      <p:sp>
        <p:nvSpPr>
          <p:cNvPr id="5134" name="Text Box 14"/>
          <p:cNvSpPr txBox="1">
            <a:spLocks noChangeArrowheads="1"/>
          </p:cNvSpPr>
          <p:nvPr/>
        </p:nvSpPr>
        <p:spPr bwMode="auto">
          <a:xfrm>
            <a:off x="4724400" y="3886200"/>
            <a:ext cx="4038600" cy="457200"/>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6172200" y="304800"/>
            <a:ext cx="3276600" cy="6781800"/>
          </a:xfrm>
        </p:spPr>
        <p:txBody>
          <a:bodyPr>
            <a:normAutofit/>
          </a:bodyPr>
          <a:lstStyle/>
          <a:p>
            <a:pPr eaLnBrk="1" hangingPunct="1">
              <a:lnSpc>
                <a:spcPct val="90000"/>
              </a:lnSpc>
              <a:defRPr/>
            </a:pPr>
            <a:r>
              <a:rPr lang="en-US" sz="2000" dirty="0" smtClean="0"/>
              <a:t>Evaporation from water bodies</a:t>
            </a:r>
          </a:p>
          <a:p>
            <a:pPr eaLnBrk="1" hangingPunct="1">
              <a:lnSpc>
                <a:spcPct val="90000"/>
              </a:lnSpc>
              <a:defRPr/>
            </a:pPr>
            <a:endParaRPr lang="en-US" sz="1100" dirty="0" smtClean="0"/>
          </a:p>
          <a:p>
            <a:pPr eaLnBrk="1" hangingPunct="1">
              <a:lnSpc>
                <a:spcPct val="90000"/>
              </a:lnSpc>
              <a:defRPr/>
            </a:pPr>
            <a:r>
              <a:rPr lang="en-US" sz="2000" dirty="0" smtClean="0"/>
              <a:t>Water vapour </a:t>
            </a:r>
          </a:p>
          <a:p>
            <a:pPr eaLnBrk="1" hangingPunct="1">
              <a:lnSpc>
                <a:spcPct val="90000"/>
              </a:lnSpc>
              <a:buNone/>
              <a:defRPr/>
            </a:pPr>
            <a:r>
              <a:rPr lang="en-US" sz="2000" dirty="0" smtClean="0"/>
              <a:t>     moves upwards</a:t>
            </a:r>
          </a:p>
          <a:p>
            <a:pPr eaLnBrk="1" hangingPunct="1">
              <a:lnSpc>
                <a:spcPct val="90000"/>
              </a:lnSpc>
              <a:defRPr/>
            </a:pPr>
            <a:endParaRPr lang="en-US" sz="1100" dirty="0" smtClean="0"/>
          </a:p>
          <a:p>
            <a:pPr eaLnBrk="1" hangingPunct="1">
              <a:lnSpc>
                <a:spcPct val="90000"/>
              </a:lnSpc>
              <a:defRPr/>
            </a:pPr>
            <a:r>
              <a:rPr lang="en-US" sz="2000" dirty="0" smtClean="0"/>
              <a:t>Cloud formation</a:t>
            </a:r>
          </a:p>
          <a:p>
            <a:pPr eaLnBrk="1" hangingPunct="1">
              <a:lnSpc>
                <a:spcPct val="90000"/>
              </a:lnSpc>
              <a:defRPr/>
            </a:pPr>
            <a:endParaRPr lang="en-US" sz="1100" dirty="0" smtClean="0"/>
          </a:p>
          <a:p>
            <a:pPr eaLnBrk="1" hangingPunct="1">
              <a:lnSpc>
                <a:spcPct val="90000"/>
              </a:lnSpc>
              <a:defRPr/>
            </a:pPr>
            <a:r>
              <a:rPr lang="en-US" sz="2000" dirty="0" smtClean="0"/>
              <a:t>Condensation</a:t>
            </a:r>
          </a:p>
          <a:p>
            <a:pPr eaLnBrk="1" hangingPunct="1">
              <a:lnSpc>
                <a:spcPct val="90000"/>
              </a:lnSpc>
              <a:defRPr/>
            </a:pPr>
            <a:endParaRPr lang="en-US" sz="1100" dirty="0" smtClean="0"/>
          </a:p>
          <a:p>
            <a:pPr eaLnBrk="1" hangingPunct="1">
              <a:lnSpc>
                <a:spcPct val="90000"/>
              </a:lnSpc>
              <a:defRPr/>
            </a:pPr>
            <a:r>
              <a:rPr lang="en-US" sz="2000" dirty="0" smtClean="0"/>
              <a:t>Precipitate</a:t>
            </a:r>
          </a:p>
          <a:p>
            <a:pPr eaLnBrk="1" hangingPunct="1">
              <a:lnSpc>
                <a:spcPct val="90000"/>
              </a:lnSpc>
              <a:defRPr/>
            </a:pPr>
            <a:endParaRPr lang="en-US" sz="1100" dirty="0" smtClean="0"/>
          </a:p>
          <a:p>
            <a:pPr eaLnBrk="1" hangingPunct="1">
              <a:lnSpc>
                <a:spcPct val="90000"/>
              </a:lnSpc>
              <a:defRPr/>
            </a:pPr>
            <a:r>
              <a:rPr lang="en-US" sz="2000" dirty="0" smtClean="0"/>
              <a:t>Interception</a:t>
            </a:r>
          </a:p>
          <a:p>
            <a:pPr eaLnBrk="1" hangingPunct="1">
              <a:lnSpc>
                <a:spcPct val="90000"/>
              </a:lnSpc>
              <a:defRPr/>
            </a:pPr>
            <a:endParaRPr lang="en-US" sz="1100" dirty="0" smtClean="0"/>
          </a:p>
          <a:p>
            <a:pPr eaLnBrk="1" hangingPunct="1">
              <a:lnSpc>
                <a:spcPct val="90000"/>
              </a:lnSpc>
              <a:defRPr/>
            </a:pPr>
            <a:r>
              <a:rPr lang="en-US" sz="2000" dirty="0" smtClean="0"/>
              <a:t>Transpiration</a:t>
            </a:r>
          </a:p>
          <a:p>
            <a:pPr eaLnBrk="1" hangingPunct="1">
              <a:lnSpc>
                <a:spcPct val="90000"/>
              </a:lnSpc>
              <a:defRPr/>
            </a:pPr>
            <a:endParaRPr lang="en-US" sz="1100" dirty="0" smtClean="0"/>
          </a:p>
          <a:p>
            <a:pPr eaLnBrk="1" hangingPunct="1">
              <a:lnSpc>
                <a:spcPct val="90000"/>
              </a:lnSpc>
              <a:defRPr/>
            </a:pPr>
            <a:r>
              <a:rPr lang="en-US" sz="2000" dirty="0" smtClean="0"/>
              <a:t>Infiltration</a:t>
            </a:r>
          </a:p>
          <a:p>
            <a:pPr eaLnBrk="1" hangingPunct="1">
              <a:lnSpc>
                <a:spcPct val="90000"/>
              </a:lnSpc>
              <a:defRPr/>
            </a:pPr>
            <a:endParaRPr lang="en-US" sz="1100" dirty="0" smtClean="0"/>
          </a:p>
          <a:p>
            <a:pPr eaLnBrk="1" hangingPunct="1">
              <a:lnSpc>
                <a:spcPct val="90000"/>
              </a:lnSpc>
              <a:defRPr/>
            </a:pPr>
            <a:r>
              <a:rPr lang="en-US" sz="2000" dirty="0" smtClean="0"/>
              <a:t>Runoff–stream flow</a:t>
            </a:r>
          </a:p>
          <a:p>
            <a:pPr eaLnBrk="1" hangingPunct="1">
              <a:lnSpc>
                <a:spcPct val="90000"/>
              </a:lnSpc>
              <a:defRPr/>
            </a:pPr>
            <a:endParaRPr lang="en-US" sz="1100" dirty="0" smtClean="0"/>
          </a:p>
          <a:p>
            <a:pPr eaLnBrk="1" hangingPunct="1">
              <a:lnSpc>
                <a:spcPct val="90000"/>
              </a:lnSpc>
              <a:defRPr/>
            </a:pPr>
            <a:r>
              <a:rPr lang="en-US" sz="2000" dirty="0" smtClean="0"/>
              <a:t>Ground water flow</a:t>
            </a:r>
          </a:p>
          <a:p>
            <a:pPr eaLnBrk="1" hangingPunct="1">
              <a:lnSpc>
                <a:spcPct val="90000"/>
              </a:lnSpc>
              <a:defRPr/>
            </a:pPr>
            <a:endParaRPr lang="en-US" sz="2000" dirty="0" smtClean="0"/>
          </a:p>
          <a:p>
            <a:pPr eaLnBrk="1" hangingPunct="1">
              <a:lnSpc>
                <a:spcPct val="90000"/>
              </a:lnSpc>
              <a:defRPr/>
            </a:pPr>
            <a:endParaRPr lang="en-US" sz="2000" dirty="0" smtClean="0"/>
          </a:p>
        </p:txBody>
      </p:sp>
      <p:sp>
        <p:nvSpPr>
          <p:cNvPr id="30724" name="Rectangle 4"/>
          <p:cNvSpPr>
            <a:spLocks noChangeArrowheads="1"/>
          </p:cNvSpPr>
          <p:nvPr/>
        </p:nvSpPr>
        <p:spPr bwMode="auto">
          <a:xfrm>
            <a:off x="1066800" y="0"/>
            <a:ext cx="7543800" cy="457200"/>
          </a:xfrm>
          <a:prstGeom prst="rect">
            <a:avLst/>
          </a:prstGeom>
          <a:noFill/>
          <a:ln w="9525">
            <a:noFill/>
            <a:miter lim="800000"/>
            <a:headEnd/>
            <a:tailEnd/>
          </a:ln>
          <a:effectLst/>
        </p:spPr>
        <p:txBody>
          <a:bodyPr anchor="ctr"/>
          <a:lstStyle/>
          <a:p>
            <a:pPr algn="r" eaLnBrk="1" hangingPunct="1">
              <a:defRPr/>
            </a:pPr>
            <a:endParaRPr lang="en-US" sz="2800" dirty="0">
              <a:solidFill>
                <a:srgbClr val="FFFF00"/>
              </a:solidFill>
              <a:effectLst>
                <a:outerShdw blurRad="38100" dist="38100" dir="2700000" algn="tl">
                  <a:srgbClr val="000000"/>
                </a:outerShdw>
              </a:effectLst>
            </a:endParaRPr>
          </a:p>
        </p:txBody>
      </p:sp>
      <p:pic>
        <p:nvPicPr>
          <p:cNvPr id="5" name="Picture 5" descr="watergraphic"/>
          <p:cNvPicPr>
            <a:picLocks noChangeAspect="1" noChangeArrowheads="1"/>
          </p:cNvPicPr>
          <p:nvPr/>
        </p:nvPicPr>
        <p:blipFill>
          <a:blip r:embed="rId3" cstate="print"/>
          <a:srcRect/>
          <a:stretch>
            <a:fillRect/>
          </a:stretch>
        </p:blipFill>
        <p:spPr bwMode="auto">
          <a:xfrm>
            <a:off x="0" y="0"/>
            <a:ext cx="6172200" cy="6857999"/>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0"/>
            <a:ext cx="8001000" cy="609600"/>
          </a:xfrm>
        </p:spPr>
        <p:txBody>
          <a:bodyPr>
            <a:normAutofit fontScale="90000"/>
          </a:bodyPr>
          <a:lstStyle/>
          <a:p>
            <a:pPr eaLnBrk="1" hangingPunct="1">
              <a:defRPr/>
            </a:pPr>
            <a:r>
              <a:rPr lang="en-US" sz="4000" dirty="0" smtClean="0"/>
              <a:t>Application in Engineering </a:t>
            </a:r>
          </a:p>
        </p:txBody>
      </p:sp>
      <p:sp>
        <p:nvSpPr>
          <p:cNvPr id="53251" name="Rectangle 3"/>
          <p:cNvSpPr>
            <a:spLocks noGrp="1" noChangeArrowheads="1"/>
          </p:cNvSpPr>
          <p:nvPr>
            <p:ph idx="1"/>
          </p:nvPr>
        </p:nvSpPr>
        <p:spPr>
          <a:xfrm>
            <a:off x="228600" y="1066800"/>
            <a:ext cx="8534400" cy="6019800"/>
          </a:xfrm>
        </p:spPr>
        <p:txBody>
          <a:bodyPr/>
          <a:lstStyle/>
          <a:p>
            <a:pPr algn="just" eaLnBrk="1" hangingPunct="1">
              <a:lnSpc>
                <a:spcPct val="90000"/>
              </a:lnSpc>
              <a:buNone/>
              <a:defRPr/>
            </a:pPr>
            <a:r>
              <a:rPr lang="en-US" dirty="0" smtClean="0"/>
              <a:t>    Hydrology finds its greatest application in the design and operation of water resources engineering projects.</a:t>
            </a:r>
          </a:p>
          <a:p>
            <a:pPr eaLnBrk="1" hangingPunct="1">
              <a:lnSpc>
                <a:spcPct val="90000"/>
              </a:lnSpc>
              <a:buNone/>
              <a:defRPr/>
            </a:pPr>
            <a:endParaRPr lang="en-US" sz="1100" dirty="0" smtClean="0"/>
          </a:p>
          <a:p>
            <a:pPr lvl="1" eaLnBrk="1" hangingPunct="1">
              <a:lnSpc>
                <a:spcPct val="90000"/>
              </a:lnSpc>
              <a:buNone/>
              <a:defRPr/>
            </a:pPr>
            <a:endParaRPr lang="en-US" sz="1100" dirty="0" smtClean="0"/>
          </a:p>
          <a:p>
            <a:pPr lvl="1" algn="just" eaLnBrk="1" hangingPunct="1">
              <a:lnSpc>
                <a:spcPct val="90000"/>
              </a:lnSpc>
              <a:buFont typeface="Wingdings" pitchFamily="2" charset="2"/>
              <a:buChar char="§"/>
              <a:defRPr/>
            </a:pPr>
            <a:r>
              <a:rPr lang="en-US" sz="2400" dirty="0" smtClean="0"/>
              <a:t>Determining of the capacity of a reservoir from the rainfall records and the yearly discharge  observation of a river. </a:t>
            </a:r>
          </a:p>
          <a:p>
            <a:pPr lvl="1" algn="just" eaLnBrk="1" hangingPunct="1">
              <a:lnSpc>
                <a:spcPct val="90000"/>
              </a:lnSpc>
              <a:buFont typeface="Wingdings" pitchFamily="2" charset="2"/>
              <a:buChar char="§"/>
              <a:defRPr/>
            </a:pPr>
            <a:r>
              <a:rPr lang="en-US" sz="2400" dirty="0" smtClean="0"/>
              <a:t>Determination of the capacity peak flow of a river. (peak flood)</a:t>
            </a:r>
          </a:p>
          <a:p>
            <a:pPr lvl="1" algn="just" eaLnBrk="1" hangingPunct="1">
              <a:lnSpc>
                <a:spcPct val="90000"/>
              </a:lnSpc>
              <a:buFont typeface="Wingdings" pitchFamily="2" charset="2"/>
              <a:buChar char="§"/>
              <a:defRPr/>
            </a:pPr>
            <a:r>
              <a:rPr lang="en-US" sz="2400" dirty="0" smtClean="0"/>
              <a:t>Determination of suitable site for hydroelectric power generation.</a:t>
            </a:r>
          </a:p>
          <a:p>
            <a:pPr lvl="1" algn="just" eaLnBrk="1" hangingPunct="1">
              <a:lnSpc>
                <a:spcPct val="90000"/>
              </a:lnSpc>
              <a:buFont typeface="Wingdings" pitchFamily="2" charset="2"/>
              <a:buChar char="§"/>
              <a:defRPr/>
            </a:pPr>
            <a:r>
              <a:rPr lang="en-US" sz="2400" dirty="0" smtClean="0"/>
              <a:t>Methods to be adopted for the flood forecasting and flood control.</a:t>
            </a:r>
          </a:p>
          <a:p>
            <a:pPr lvl="1" algn="just" eaLnBrk="1" hangingPunct="1">
              <a:lnSpc>
                <a:spcPct val="90000"/>
              </a:lnSpc>
              <a:buFont typeface="Wingdings" pitchFamily="2" charset="2"/>
              <a:buChar char="§"/>
              <a:defRPr/>
            </a:pPr>
            <a:r>
              <a:rPr lang="en-US" sz="2400" dirty="0" smtClean="0"/>
              <a:t>Sources of water supply in a town or city.</a:t>
            </a:r>
          </a:p>
          <a:p>
            <a:pPr lvl="1" algn="just" eaLnBrk="1" hangingPunct="1">
              <a:lnSpc>
                <a:spcPct val="90000"/>
              </a:lnSpc>
              <a:buFont typeface="Wingdings" pitchFamily="2" charset="2"/>
              <a:buChar char="§"/>
              <a:defRPr/>
            </a:pPr>
            <a:r>
              <a:rPr lang="en-US" sz="2400" dirty="0" smtClean="0"/>
              <a:t>Availability of water for navigation.</a:t>
            </a:r>
          </a:p>
          <a:p>
            <a:pPr lvl="1" algn="just" eaLnBrk="1" hangingPunct="1">
              <a:lnSpc>
                <a:spcPct val="90000"/>
              </a:lnSpc>
              <a:buFont typeface="Wingdings" pitchFamily="2" charset="2"/>
              <a:buChar char="§"/>
              <a:defRPr/>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t>Sources Of Water</a:t>
            </a:r>
            <a:endParaRPr lang="en-US" dirty="0"/>
          </a:p>
        </p:txBody>
      </p:sp>
      <p:sp>
        <p:nvSpPr>
          <p:cNvPr id="3" name="Content Placeholder 2"/>
          <p:cNvSpPr>
            <a:spLocks noGrp="1"/>
          </p:cNvSpPr>
          <p:nvPr>
            <p:ph idx="1"/>
          </p:nvPr>
        </p:nvSpPr>
        <p:spPr>
          <a:xfrm>
            <a:off x="228600" y="1066800"/>
            <a:ext cx="8534400" cy="1600200"/>
          </a:xfrm>
        </p:spPr>
        <p:txBody>
          <a:bodyPr>
            <a:normAutofit/>
          </a:bodyPr>
          <a:lstStyle/>
          <a:p>
            <a:r>
              <a:rPr lang="en-US" sz="2800" dirty="0" smtClean="0"/>
              <a:t>97% of the water on the Earth is salt water. However, only 3% percent is fresh water; slightly over 2/3  of this is frozen in glaciers and polar ice caps.</a:t>
            </a:r>
          </a:p>
          <a:p>
            <a:endParaRPr lang="en-US" sz="2800" dirty="0"/>
          </a:p>
        </p:txBody>
      </p:sp>
      <p:pic>
        <p:nvPicPr>
          <p:cNvPr id="8" name="Picture 7" descr="arctic_snow_ice_211.jpg"/>
          <p:cNvPicPr>
            <a:picLocks noChangeAspect="1"/>
          </p:cNvPicPr>
          <p:nvPr/>
        </p:nvPicPr>
        <p:blipFill>
          <a:blip r:embed="rId2" cstate="print"/>
          <a:stretch>
            <a:fillRect/>
          </a:stretch>
        </p:blipFill>
        <p:spPr>
          <a:xfrm>
            <a:off x="0" y="2971800"/>
            <a:ext cx="4329113" cy="3886200"/>
          </a:xfrm>
          <a:prstGeom prst="rect">
            <a:avLst/>
          </a:prstGeom>
        </p:spPr>
      </p:pic>
      <p:pic>
        <p:nvPicPr>
          <p:cNvPr id="9" name="Picture 8" descr="20-beach-sea-photography.jpg"/>
          <p:cNvPicPr>
            <a:picLocks noChangeAspect="1"/>
          </p:cNvPicPr>
          <p:nvPr/>
        </p:nvPicPr>
        <p:blipFill>
          <a:blip r:embed="rId3" cstate="print"/>
          <a:stretch>
            <a:fillRect/>
          </a:stretch>
        </p:blipFill>
        <p:spPr>
          <a:xfrm>
            <a:off x="4419600" y="2895600"/>
            <a:ext cx="4724400" cy="3962400"/>
          </a:xfrm>
          <a:prstGeom prst="rect">
            <a:avLst/>
          </a:prstGeom>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450">
                                          <p:stCondLst>
                                            <p:cond delay="0"/>
                                          </p:stCondLst>
                                        </p:cTn>
                                        <p:tgtEl>
                                          <p:spTgt spid="3">
                                            <p:txEl>
                                              <p:pRg st="0" end="0"/>
                                            </p:txEl>
                                          </p:spTgt>
                                        </p:tgtEl>
                                      </p:cBhvr>
                                    </p:animEffect>
                                    <p:anim calcmode="lin" valueType="num">
                                      <p:cBhvr>
                                        <p:cTn id="8" dur="4555"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65">
                                          <p:stCondLst>
                                            <p:cond delay="1625"/>
                                          </p:stCondLst>
                                        </p:cTn>
                                        <p:tgtEl>
                                          <p:spTgt spid="3">
                                            <p:txEl>
                                              <p:pRg st="0" end="0"/>
                                            </p:txEl>
                                          </p:spTgt>
                                        </p:tgtEl>
                                      </p:cBhvr>
                                      <p:to x="100000" y="60000"/>
                                    </p:animScale>
                                    <p:animScale>
                                      <p:cBhvr>
                                        <p:cTn id="14" dur="415" decel="50000">
                                          <p:stCondLst>
                                            <p:cond delay="1690"/>
                                          </p:stCondLst>
                                        </p:cTn>
                                        <p:tgtEl>
                                          <p:spTgt spid="3">
                                            <p:txEl>
                                              <p:pRg st="0" end="0"/>
                                            </p:txEl>
                                          </p:spTgt>
                                        </p:tgtEl>
                                      </p:cBhvr>
                                      <p:to x="100000" y="100000"/>
                                    </p:animScale>
                                    <p:animScale>
                                      <p:cBhvr>
                                        <p:cTn id="15" dur="65">
                                          <p:stCondLst>
                                            <p:cond delay="3280"/>
                                          </p:stCondLst>
                                        </p:cTn>
                                        <p:tgtEl>
                                          <p:spTgt spid="3">
                                            <p:txEl>
                                              <p:pRg st="0" end="0"/>
                                            </p:txEl>
                                          </p:spTgt>
                                        </p:tgtEl>
                                      </p:cBhvr>
                                      <p:to x="100000" y="80000"/>
                                    </p:animScale>
                                    <p:animScale>
                                      <p:cBhvr>
                                        <p:cTn id="16" dur="415" decel="50000">
                                          <p:stCondLst>
                                            <p:cond delay="3345"/>
                                          </p:stCondLst>
                                        </p:cTn>
                                        <p:tgtEl>
                                          <p:spTgt spid="3">
                                            <p:txEl>
                                              <p:pRg st="0" end="0"/>
                                            </p:txEl>
                                          </p:spTgt>
                                        </p:tgtEl>
                                      </p:cBhvr>
                                      <p:to x="100000" y="100000"/>
                                    </p:animScale>
                                    <p:animScale>
                                      <p:cBhvr>
                                        <p:cTn id="17" dur="65">
                                          <p:stCondLst>
                                            <p:cond delay="4105"/>
                                          </p:stCondLst>
                                        </p:cTn>
                                        <p:tgtEl>
                                          <p:spTgt spid="3">
                                            <p:txEl>
                                              <p:pRg st="0" end="0"/>
                                            </p:txEl>
                                          </p:spTgt>
                                        </p:tgtEl>
                                      </p:cBhvr>
                                      <p:to x="100000" y="90000"/>
                                    </p:animScale>
                                    <p:animScale>
                                      <p:cBhvr>
                                        <p:cTn id="18" dur="415" decel="50000">
                                          <p:stCondLst>
                                            <p:cond delay="4170"/>
                                          </p:stCondLst>
                                        </p:cTn>
                                        <p:tgtEl>
                                          <p:spTgt spid="3">
                                            <p:txEl>
                                              <p:pRg st="0" end="0"/>
                                            </p:txEl>
                                          </p:spTgt>
                                        </p:tgtEl>
                                      </p:cBhvr>
                                      <p:to x="100000" y="100000"/>
                                    </p:animScale>
                                    <p:animScale>
                                      <p:cBhvr>
                                        <p:cTn id="19" dur="65">
                                          <p:stCondLst>
                                            <p:cond delay="4520"/>
                                          </p:stCondLst>
                                        </p:cTn>
                                        <p:tgtEl>
                                          <p:spTgt spid="3">
                                            <p:txEl>
                                              <p:pRg st="0" end="0"/>
                                            </p:txEl>
                                          </p:spTgt>
                                        </p:tgtEl>
                                      </p:cBhvr>
                                      <p:to x="100000" y="95000"/>
                                    </p:animScale>
                                    <p:animScale>
                                      <p:cBhvr>
                                        <p:cTn id="20" dur="415" decel="50000">
                                          <p:stCondLst>
                                            <p:cond delay="4585"/>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534400" cy="2438400"/>
          </a:xfrm>
        </p:spPr>
        <p:txBody>
          <a:bodyPr>
            <a:normAutofit/>
          </a:bodyPr>
          <a:lstStyle/>
          <a:p>
            <a:endParaRPr lang="en-US" sz="2400" baseline="30000" dirty="0" smtClean="0"/>
          </a:p>
          <a:p>
            <a:r>
              <a:rPr lang="en-US" sz="2400" dirty="0" smtClean="0"/>
              <a:t>The remaining unfrozen freshwater is found mainly as groundwater, with only a small fraction present above ground or in the air.</a:t>
            </a:r>
          </a:p>
          <a:p>
            <a:endParaRPr lang="en-US" sz="1600" dirty="0" smtClean="0"/>
          </a:p>
          <a:p>
            <a:r>
              <a:rPr lang="en-US" sz="2400" dirty="0" smtClean="0"/>
              <a:t>Fresh water is a renewable resource</a:t>
            </a:r>
          </a:p>
          <a:p>
            <a:endParaRPr lang="en-US" sz="2400" dirty="0" smtClean="0"/>
          </a:p>
          <a:p>
            <a:endParaRPr lang="en-US" sz="2400" dirty="0" smtClean="0"/>
          </a:p>
          <a:p>
            <a:endParaRPr lang="en-US" sz="2400" dirty="0"/>
          </a:p>
        </p:txBody>
      </p:sp>
      <p:pic>
        <p:nvPicPr>
          <p:cNvPr id="6" name="Picture 5" descr="Kananaskis_Lakes_aerial1.jpg"/>
          <p:cNvPicPr>
            <a:picLocks noChangeAspect="1"/>
          </p:cNvPicPr>
          <p:nvPr/>
        </p:nvPicPr>
        <p:blipFill>
          <a:blip r:embed="rId2" cstate="print"/>
          <a:stretch>
            <a:fillRect/>
          </a:stretch>
        </p:blipFill>
        <p:spPr>
          <a:xfrm>
            <a:off x="0" y="2438400"/>
            <a:ext cx="4648200" cy="4419600"/>
          </a:xfrm>
          <a:prstGeom prst="rect">
            <a:avLst/>
          </a:prstGeom>
        </p:spPr>
      </p:pic>
      <p:pic>
        <p:nvPicPr>
          <p:cNvPr id="4" name="Picture 3" descr="wallowa01.jpg"/>
          <p:cNvPicPr>
            <a:picLocks noChangeAspect="1"/>
          </p:cNvPicPr>
          <p:nvPr/>
        </p:nvPicPr>
        <p:blipFill>
          <a:blip r:embed="rId3" cstate="print"/>
          <a:stretch>
            <a:fillRect/>
          </a:stretch>
        </p:blipFill>
        <p:spPr>
          <a:xfrm>
            <a:off x="4648200" y="2438400"/>
            <a:ext cx="4495800" cy="44196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175</TotalTime>
  <Words>920</Words>
  <Application>Microsoft Office PowerPoint</Application>
  <PresentationFormat>On-screen Show (4:3)</PresentationFormat>
  <Paragraphs>193</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Trek</vt:lpstr>
      <vt:lpstr>ELEMENTS OF CIVIL ENGINEERING</vt:lpstr>
      <vt:lpstr>Slide 2</vt:lpstr>
      <vt:lpstr>Hydrologic Cycle</vt:lpstr>
      <vt:lpstr>Slide 4</vt:lpstr>
      <vt:lpstr>Slide 5</vt:lpstr>
      <vt:lpstr>Slide 6</vt:lpstr>
      <vt:lpstr>Application in Engineering </vt:lpstr>
      <vt:lpstr>Sources Of Water</vt:lpstr>
      <vt:lpstr>Slide 9</vt:lpstr>
      <vt:lpstr>Distribution of Water </vt:lpstr>
      <vt:lpstr>Types Of Water Sources </vt:lpstr>
      <vt:lpstr>Slide 12</vt:lpstr>
      <vt:lpstr>What is Ground Water ?</vt:lpstr>
      <vt:lpstr>Slide 14</vt:lpstr>
      <vt:lpstr>Aquifers</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Ronak</dc:creator>
  <cp:lastModifiedBy>Ronak</cp:lastModifiedBy>
  <cp:revision>40</cp:revision>
  <dcterms:created xsi:type="dcterms:W3CDTF">2006-08-16T00:00:00Z</dcterms:created>
  <dcterms:modified xsi:type="dcterms:W3CDTF">2013-11-25T04:57:36Z</dcterms:modified>
</cp:coreProperties>
</file>